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7"/>
  </p:notesMasterIdLst>
  <p:handoutMasterIdLst>
    <p:handoutMasterId r:id="rId28"/>
  </p:handoutMasterIdLst>
  <p:sldIdLst>
    <p:sldId id="278" r:id="rId5"/>
    <p:sldId id="307" r:id="rId6"/>
    <p:sldId id="279" r:id="rId7"/>
    <p:sldId id="308" r:id="rId8"/>
    <p:sldId id="309" r:id="rId9"/>
    <p:sldId id="286" r:id="rId10"/>
    <p:sldId id="287" r:id="rId11"/>
    <p:sldId id="288" r:id="rId12"/>
    <p:sldId id="289" r:id="rId13"/>
    <p:sldId id="296" r:id="rId14"/>
    <p:sldId id="291" r:id="rId15"/>
    <p:sldId id="297" r:id="rId16"/>
    <p:sldId id="298" r:id="rId17"/>
    <p:sldId id="299" r:id="rId18"/>
    <p:sldId id="300" r:id="rId19"/>
    <p:sldId id="301" r:id="rId20"/>
    <p:sldId id="304" r:id="rId21"/>
    <p:sldId id="305" r:id="rId22"/>
    <p:sldId id="306" r:id="rId23"/>
    <p:sldId id="284" r:id="rId24"/>
    <p:sldId id="310" r:id="rId25"/>
    <p:sldId id="285" r:id="rId2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C8F"/>
    <a:srgbClr val="202C8F"/>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09" autoAdjust="0"/>
  </p:normalViewPr>
  <p:slideViewPr>
    <p:cSldViewPr snapToGrid="0" snapToObjects="1">
      <p:cViewPr varScale="1">
        <p:scale>
          <a:sx n="82" d="100"/>
          <a:sy n="82" d="100"/>
        </p:scale>
        <p:origin x="71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10/29/2023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9574"/>
            <a:ext cx="5385816" cy="3139970"/>
          </a:xfrm>
        </p:spPr>
        <p:txBody>
          <a:bodyPr/>
          <a:lstStyle/>
          <a:p>
            <a:r>
              <a:rPr lang="en-US" dirty="0"/>
              <a:t>A Database Management Case Study</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255267"/>
            <a:ext cx="3493008" cy="1644724"/>
          </a:xfrm>
        </p:spPr>
        <p:txBody>
          <a:bodyPr/>
          <a:lstStyle/>
          <a:p>
            <a:r>
              <a:rPr lang="en-US" dirty="0"/>
              <a:t>Group 2</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64490" y="416118"/>
            <a:ext cx="4282750" cy="1091251"/>
          </a:xfrm>
        </p:spPr>
        <p:txBody>
          <a:bodyPr/>
          <a:lstStyle/>
          <a:p>
            <a:r>
              <a:rPr lang="en-US" sz="3600" dirty="0"/>
              <a:t>Problems &amp; </a:t>
            </a:r>
            <a:br>
              <a:rPr lang="en-US" sz="3600" dirty="0"/>
            </a:br>
            <a:r>
              <a:rPr lang="en-US" sz="3600" dirty="0"/>
              <a:t>solutions</a:t>
            </a:r>
            <a:endParaRPr lang="en-IN" sz="36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444760" y="260995"/>
            <a:ext cx="7169021" cy="1091251"/>
          </a:xfrm>
        </p:spPr>
        <p:txBody>
          <a:bodyPr/>
          <a:lstStyle/>
          <a:p>
            <a:r>
              <a:rPr lang="en-US" dirty="0"/>
              <a:t>Question 5: Retrieve the total profit made from each product from the data (use windows function).</a:t>
            </a:r>
            <a:endParaRPr lang="en-IN" dirty="0"/>
          </a:p>
        </p:txBody>
      </p:sp>
      <p:pic>
        <p:nvPicPr>
          <p:cNvPr id="5" name="Picture 4">
            <a:extLst>
              <a:ext uri="{FF2B5EF4-FFF2-40B4-BE49-F238E27FC236}">
                <a16:creationId xmlns:a16="http://schemas.microsoft.com/office/drawing/2014/main" id="{F62B8877-03DE-59EC-024C-9CD0C1FA6A59}"/>
              </a:ext>
            </a:extLst>
          </p:cNvPr>
          <p:cNvPicPr>
            <a:picLocks noChangeAspect="1"/>
          </p:cNvPicPr>
          <p:nvPr/>
        </p:nvPicPr>
        <p:blipFill>
          <a:blip r:embed="rId2"/>
          <a:stretch>
            <a:fillRect/>
          </a:stretch>
        </p:blipFill>
        <p:spPr>
          <a:xfrm>
            <a:off x="444760" y="1352246"/>
            <a:ext cx="7123741" cy="1810831"/>
          </a:xfrm>
          <a:prstGeom prst="rect">
            <a:avLst/>
          </a:prstGeom>
        </p:spPr>
      </p:pic>
      <p:pic>
        <p:nvPicPr>
          <p:cNvPr id="8" name="Picture 7">
            <a:extLst>
              <a:ext uri="{FF2B5EF4-FFF2-40B4-BE49-F238E27FC236}">
                <a16:creationId xmlns:a16="http://schemas.microsoft.com/office/drawing/2014/main" id="{15751A43-A5D4-D5F7-CB8A-3208DBBB4F64}"/>
              </a:ext>
            </a:extLst>
          </p:cNvPr>
          <p:cNvPicPr>
            <a:picLocks noChangeAspect="1"/>
          </p:cNvPicPr>
          <p:nvPr/>
        </p:nvPicPr>
        <p:blipFill>
          <a:blip r:embed="rId3"/>
          <a:stretch>
            <a:fillRect/>
          </a:stretch>
        </p:blipFill>
        <p:spPr>
          <a:xfrm>
            <a:off x="4105283" y="3890173"/>
            <a:ext cx="3508498" cy="2420757"/>
          </a:xfrm>
          <a:prstGeom prst="rect">
            <a:avLst/>
          </a:prstGeom>
        </p:spPr>
      </p:pic>
    </p:spTree>
    <p:extLst>
      <p:ext uri="{BB962C8B-B14F-4D97-AF65-F5344CB8AC3E}">
        <p14:creationId xmlns:p14="http://schemas.microsoft.com/office/powerpoint/2010/main" val="330577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73821" y="712484"/>
            <a:ext cx="4282750" cy="1091251"/>
          </a:xfrm>
        </p:spPr>
        <p:txBody>
          <a:bodyPr/>
          <a:lstStyle/>
          <a:p>
            <a:r>
              <a:rPr lang="en-US" sz="3200" dirty="0"/>
              <a:t>Problems &amp; </a:t>
            </a:r>
            <a:br>
              <a:rPr lang="en-US" sz="3200" dirty="0"/>
            </a:br>
            <a:r>
              <a:rPr lang="en-US" sz="3200" dirty="0"/>
              <a:t>solutions </a:t>
            </a:r>
            <a:endParaRPr lang="en-IN" sz="32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444760" y="385272"/>
            <a:ext cx="7169021" cy="1091251"/>
          </a:xfrm>
        </p:spPr>
        <p:txBody>
          <a:bodyPr/>
          <a:lstStyle/>
          <a:p>
            <a:pPr algn="l"/>
            <a:r>
              <a:rPr lang="en-US" sz="2000" dirty="0"/>
              <a:t>Question 6: Count the total number of unique customers in January and how many of them came back every month over the entire year in 2011 Count the total number of unique customers in January 2011</a:t>
            </a:r>
            <a:r>
              <a:rPr lang="en-US" dirty="0"/>
              <a:t>.</a:t>
            </a:r>
            <a:endParaRPr lang="en-IN" dirty="0"/>
          </a:p>
        </p:txBody>
      </p:sp>
      <p:sp>
        <p:nvSpPr>
          <p:cNvPr id="10" name="TextBox 9">
            <a:extLst>
              <a:ext uri="{FF2B5EF4-FFF2-40B4-BE49-F238E27FC236}">
                <a16:creationId xmlns:a16="http://schemas.microsoft.com/office/drawing/2014/main" id="{E2D1E608-4645-4CAA-5F3A-F8912B2A42E2}"/>
              </a:ext>
            </a:extLst>
          </p:cNvPr>
          <p:cNvSpPr txBox="1"/>
          <p:nvPr/>
        </p:nvSpPr>
        <p:spPr>
          <a:xfrm>
            <a:off x="444760" y="4867270"/>
            <a:ext cx="4425818" cy="1384995"/>
          </a:xfrm>
          <a:prstGeom prst="rect">
            <a:avLst/>
          </a:prstGeom>
          <a:noFill/>
        </p:spPr>
        <p:txBody>
          <a:bodyPr wrap="square" rtlCol="0">
            <a:spAutoFit/>
          </a:bodyPr>
          <a:lstStyle/>
          <a:p>
            <a:pPr marL="285750" indent="-285750">
              <a:buFont typeface="Wingdings" panose="05000000000000000000" pitchFamily="2" charset="2"/>
              <a:buChar char="v"/>
            </a:pPr>
            <a:r>
              <a:rPr lang="en-US" sz="1400" dirty="0"/>
              <a:t>By nesting The conditions within the subquery and comparing customer IDs, the main query counts how many unique customers from the </a:t>
            </a:r>
            <a:r>
              <a:rPr lang="en-US" sz="1400" dirty="0" err="1"/>
              <a:t>Cust_dimen</a:t>
            </a:r>
            <a:r>
              <a:rPr lang="en-US" sz="1400" dirty="0"/>
              <a:t> table placed orders in January 2011. </a:t>
            </a:r>
          </a:p>
          <a:p>
            <a:pPr marL="285750" indent="-285750">
              <a:buFont typeface="Wingdings" panose="05000000000000000000" pitchFamily="2" charset="2"/>
              <a:buChar char="v"/>
            </a:pPr>
            <a:r>
              <a:rPr lang="en-US" sz="1400" dirty="0"/>
              <a:t>The result, stored in </a:t>
            </a:r>
            <a:r>
              <a:rPr lang="en-US" sz="1400" dirty="0" err="1"/>
              <a:t>unique_customers_in_january</a:t>
            </a:r>
            <a:r>
              <a:rPr lang="en-US" sz="1400" dirty="0"/>
              <a:t>, represents the count of such unique customers.</a:t>
            </a:r>
            <a:endParaRPr lang="en-IN" sz="1400" dirty="0"/>
          </a:p>
        </p:txBody>
      </p:sp>
      <p:pic>
        <p:nvPicPr>
          <p:cNvPr id="6" name="Picture 5">
            <a:extLst>
              <a:ext uri="{FF2B5EF4-FFF2-40B4-BE49-F238E27FC236}">
                <a16:creationId xmlns:a16="http://schemas.microsoft.com/office/drawing/2014/main" id="{EEC2C7A2-E3A6-D999-A30D-1DA74D03681B}"/>
              </a:ext>
            </a:extLst>
          </p:cNvPr>
          <p:cNvPicPr>
            <a:picLocks noChangeAspect="1"/>
          </p:cNvPicPr>
          <p:nvPr/>
        </p:nvPicPr>
        <p:blipFill>
          <a:blip r:embed="rId2"/>
          <a:stretch>
            <a:fillRect/>
          </a:stretch>
        </p:blipFill>
        <p:spPr>
          <a:xfrm>
            <a:off x="444760" y="2051183"/>
            <a:ext cx="6351039" cy="2287451"/>
          </a:xfrm>
          <a:prstGeom prst="rect">
            <a:avLst/>
          </a:prstGeom>
        </p:spPr>
      </p:pic>
      <p:pic>
        <p:nvPicPr>
          <p:cNvPr id="9" name="Picture 8">
            <a:extLst>
              <a:ext uri="{FF2B5EF4-FFF2-40B4-BE49-F238E27FC236}">
                <a16:creationId xmlns:a16="http://schemas.microsoft.com/office/drawing/2014/main" id="{6DF0CA73-F585-B759-14A7-0EBDD16EE764}"/>
              </a:ext>
            </a:extLst>
          </p:cNvPr>
          <p:cNvPicPr>
            <a:picLocks noChangeAspect="1"/>
          </p:cNvPicPr>
          <p:nvPr/>
        </p:nvPicPr>
        <p:blipFill>
          <a:blip r:embed="rId3"/>
          <a:stretch>
            <a:fillRect/>
          </a:stretch>
        </p:blipFill>
        <p:spPr>
          <a:xfrm>
            <a:off x="6805131" y="2475341"/>
            <a:ext cx="5041361" cy="2205269"/>
          </a:xfrm>
          <a:prstGeom prst="rect">
            <a:avLst/>
          </a:prstGeom>
        </p:spPr>
      </p:pic>
      <p:sp>
        <p:nvSpPr>
          <p:cNvPr id="11" name="TextBox 10">
            <a:extLst>
              <a:ext uri="{FF2B5EF4-FFF2-40B4-BE49-F238E27FC236}">
                <a16:creationId xmlns:a16="http://schemas.microsoft.com/office/drawing/2014/main" id="{316E7B3A-24B3-45FC-74F8-F98BEBC661FA}"/>
              </a:ext>
            </a:extLst>
          </p:cNvPr>
          <p:cNvSpPr txBox="1"/>
          <p:nvPr/>
        </p:nvSpPr>
        <p:spPr>
          <a:xfrm>
            <a:off x="6805131" y="4810657"/>
            <a:ext cx="4425818" cy="1384995"/>
          </a:xfrm>
          <a:prstGeom prst="rect">
            <a:avLst/>
          </a:prstGeom>
          <a:noFill/>
        </p:spPr>
        <p:txBody>
          <a:bodyPr wrap="square" rtlCol="0">
            <a:spAutoFit/>
          </a:bodyPr>
          <a:lstStyle/>
          <a:p>
            <a:pPr marL="285750" indent="-285750">
              <a:buFont typeface="Wingdings" panose="05000000000000000000" pitchFamily="2" charset="2"/>
              <a:buChar char="v"/>
            </a:pPr>
            <a:r>
              <a:rPr lang="en-US" sz="1400" dirty="0"/>
              <a:t>This query first identifies customers who placed orders in each month of 2011 using the CTE, and then counts how many of them continued to make purchases every month throughout the entire year. </a:t>
            </a:r>
          </a:p>
          <a:p>
            <a:pPr marL="285750" indent="-285750">
              <a:buFont typeface="Wingdings" panose="05000000000000000000" pitchFamily="2" charset="2"/>
              <a:buChar char="v"/>
            </a:pPr>
            <a:r>
              <a:rPr lang="en-US" sz="1400" dirty="0"/>
              <a:t>The result, stored in </a:t>
            </a:r>
            <a:r>
              <a:rPr lang="en-US" sz="1400" dirty="0" err="1"/>
              <a:t>customers_who_came_back</a:t>
            </a:r>
            <a:r>
              <a:rPr lang="en-US" sz="1400" dirty="0"/>
              <a:t>, represents the count of such loyal customers.</a:t>
            </a:r>
            <a:endParaRPr lang="en-IN" sz="1400" dirty="0"/>
          </a:p>
        </p:txBody>
      </p:sp>
    </p:spTree>
    <p:extLst>
      <p:ext uri="{BB962C8B-B14F-4D97-AF65-F5344CB8AC3E}">
        <p14:creationId xmlns:p14="http://schemas.microsoft.com/office/powerpoint/2010/main" val="418815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73821" y="712484"/>
            <a:ext cx="4282750" cy="1091251"/>
          </a:xfrm>
        </p:spPr>
        <p:txBody>
          <a:bodyPr/>
          <a:lstStyle/>
          <a:p>
            <a:r>
              <a:rPr lang="en-US" sz="3200" dirty="0"/>
              <a:t>Problems &amp; </a:t>
            </a:r>
            <a:br>
              <a:rPr lang="en-US" sz="3200" dirty="0"/>
            </a:br>
            <a:r>
              <a:rPr lang="en-US" sz="3200" dirty="0"/>
              <a:t>solutions on restaurant</a:t>
            </a:r>
            <a:endParaRPr lang="en-IN" sz="32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444760" y="385272"/>
            <a:ext cx="7169021" cy="1091251"/>
          </a:xfrm>
        </p:spPr>
        <p:txBody>
          <a:bodyPr/>
          <a:lstStyle/>
          <a:p>
            <a:pPr algn="l"/>
            <a:r>
              <a:rPr lang="en-US" dirty="0"/>
              <a:t>Question 1: - We need to find out the total visits to all restaurants under all alcohol categories available.</a:t>
            </a:r>
            <a:endParaRPr lang="en-IN" dirty="0"/>
          </a:p>
        </p:txBody>
      </p:sp>
      <p:pic>
        <p:nvPicPr>
          <p:cNvPr id="5" name="Picture 4">
            <a:extLst>
              <a:ext uri="{FF2B5EF4-FFF2-40B4-BE49-F238E27FC236}">
                <a16:creationId xmlns:a16="http://schemas.microsoft.com/office/drawing/2014/main" id="{3E89E346-C0E6-8DAB-84A7-8AB1167B141D}"/>
              </a:ext>
            </a:extLst>
          </p:cNvPr>
          <p:cNvPicPr>
            <a:picLocks noChangeAspect="1"/>
          </p:cNvPicPr>
          <p:nvPr/>
        </p:nvPicPr>
        <p:blipFill>
          <a:blip r:embed="rId2"/>
          <a:stretch>
            <a:fillRect/>
          </a:stretch>
        </p:blipFill>
        <p:spPr>
          <a:xfrm>
            <a:off x="444761" y="1436028"/>
            <a:ext cx="5162102" cy="2482829"/>
          </a:xfrm>
          <a:prstGeom prst="rect">
            <a:avLst/>
          </a:prstGeom>
        </p:spPr>
      </p:pic>
      <p:pic>
        <p:nvPicPr>
          <p:cNvPr id="8" name="Picture 7">
            <a:extLst>
              <a:ext uri="{FF2B5EF4-FFF2-40B4-BE49-F238E27FC236}">
                <a16:creationId xmlns:a16="http://schemas.microsoft.com/office/drawing/2014/main" id="{76CC0C8A-4F33-CBA4-4AA7-827CFF47B4A7}"/>
              </a:ext>
            </a:extLst>
          </p:cNvPr>
          <p:cNvPicPr>
            <a:picLocks noChangeAspect="1"/>
          </p:cNvPicPr>
          <p:nvPr/>
        </p:nvPicPr>
        <p:blipFill>
          <a:blip r:embed="rId3"/>
          <a:stretch>
            <a:fillRect/>
          </a:stretch>
        </p:blipFill>
        <p:spPr>
          <a:xfrm>
            <a:off x="4266445" y="3859341"/>
            <a:ext cx="6927180" cy="2027096"/>
          </a:xfrm>
          <a:prstGeom prst="rect">
            <a:avLst/>
          </a:prstGeom>
        </p:spPr>
      </p:pic>
      <p:sp>
        <p:nvSpPr>
          <p:cNvPr id="12" name="TextBox 11">
            <a:extLst>
              <a:ext uri="{FF2B5EF4-FFF2-40B4-BE49-F238E27FC236}">
                <a16:creationId xmlns:a16="http://schemas.microsoft.com/office/drawing/2014/main" id="{1186AAAD-4A23-F2CD-089F-D6939D4C7993}"/>
              </a:ext>
            </a:extLst>
          </p:cNvPr>
          <p:cNvSpPr txBox="1"/>
          <p:nvPr/>
        </p:nvSpPr>
        <p:spPr>
          <a:xfrm>
            <a:off x="444760" y="5974463"/>
            <a:ext cx="10748865" cy="73866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t>The Above query is used to calculate and display the total number of visits for each category of places based on whether they serve alcohol or not. It leverages a join operation between two tables (geoplaces2 and </a:t>
            </a:r>
            <a:r>
              <a:rPr lang="en-US" sz="1400" dirty="0" err="1"/>
              <a:t>rating_final</a:t>
            </a:r>
            <a:r>
              <a:rPr lang="en-US" sz="1400" dirty="0"/>
              <a:t>) and aggregates the data using GROUP BY. The result is ordered in descending order to show the most popular alcohol categories at the top</a:t>
            </a:r>
            <a:endParaRPr lang="en-IN" sz="1400" dirty="0"/>
          </a:p>
        </p:txBody>
      </p:sp>
    </p:spTree>
    <p:extLst>
      <p:ext uri="{BB962C8B-B14F-4D97-AF65-F5344CB8AC3E}">
        <p14:creationId xmlns:p14="http://schemas.microsoft.com/office/powerpoint/2010/main" val="4120909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73821" y="712484"/>
            <a:ext cx="4282750" cy="1091251"/>
          </a:xfrm>
        </p:spPr>
        <p:txBody>
          <a:bodyPr/>
          <a:lstStyle/>
          <a:p>
            <a:r>
              <a:rPr lang="en-US" sz="3200" dirty="0"/>
              <a:t>Problems &amp; </a:t>
            </a:r>
            <a:br>
              <a:rPr lang="en-US" sz="3200" dirty="0"/>
            </a:br>
            <a:r>
              <a:rPr lang="en-US" sz="3200" dirty="0"/>
              <a:t>solutions on restaurant</a:t>
            </a:r>
            <a:endParaRPr lang="en-IN" sz="32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444760" y="385272"/>
            <a:ext cx="7169021" cy="1091251"/>
          </a:xfrm>
        </p:spPr>
        <p:txBody>
          <a:bodyPr/>
          <a:lstStyle/>
          <a:p>
            <a:pPr algn="l"/>
            <a:r>
              <a:rPr lang="en-US" dirty="0"/>
              <a:t>Question 2: -Let's find out the average rating according to alcohol and price so that we can understand the rating in respective price categories as well.</a:t>
            </a:r>
            <a:endParaRPr lang="en-IN" dirty="0"/>
          </a:p>
        </p:txBody>
      </p:sp>
      <p:sp>
        <p:nvSpPr>
          <p:cNvPr id="10" name="TextBox 9">
            <a:extLst>
              <a:ext uri="{FF2B5EF4-FFF2-40B4-BE49-F238E27FC236}">
                <a16:creationId xmlns:a16="http://schemas.microsoft.com/office/drawing/2014/main" id="{E2D1E608-4645-4CAA-5F3A-F8912B2A42E2}"/>
              </a:ext>
            </a:extLst>
          </p:cNvPr>
          <p:cNvSpPr txBox="1"/>
          <p:nvPr/>
        </p:nvSpPr>
        <p:spPr>
          <a:xfrm>
            <a:off x="858415" y="5554264"/>
            <a:ext cx="10804849" cy="738664"/>
          </a:xfrm>
          <a:prstGeom prst="rect">
            <a:avLst/>
          </a:prstGeom>
          <a:noFill/>
        </p:spPr>
        <p:txBody>
          <a:bodyPr wrap="square" rtlCol="0">
            <a:spAutoFit/>
          </a:bodyPr>
          <a:lstStyle/>
          <a:p>
            <a:pPr marL="285750" indent="-285750">
              <a:buFont typeface="Wingdings" panose="05000000000000000000" pitchFamily="2" charset="2"/>
              <a:buChar char="v"/>
            </a:pPr>
            <a:r>
              <a:rPr lang="en-US" sz="1400" dirty="0"/>
              <a:t>This SQL query retrieves data from the geoplaces2 and </a:t>
            </a:r>
            <a:r>
              <a:rPr lang="en-US" sz="1400" dirty="0" err="1"/>
              <a:t>rating_final</a:t>
            </a:r>
            <a:r>
              <a:rPr lang="en-US" sz="1400" dirty="0"/>
              <a:t> tables, calculates the average rating for each combination of "</a:t>
            </a:r>
            <a:r>
              <a:rPr lang="en-US" sz="1400" dirty="0" err="1"/>
              <a:t>Alcohol_Category</a:t>
            </a:r>
            <a:r>
              <a:rPr lang="en-US" sz="1400" dirty="0"/>
              <a:t>" and "</a:t>
            </a:r>
            <a:r>
              <a:rPr lang="en-US" sz="1400" dirty="0" err="1"/>
              <a:t>Price_Category</a:t>
            </a:r>
            <a:r>
              <a:rPr lang="en-US" sz="1400" dirty="0"/>
              <a:t>," and presents the results in a structured manner, ordered by the specified categories. It provides insights into the average ratings for different types of places based on their alcohol availability and price range</a:t>
            </a:r>
            <a:endParaRPr lang="en-IN" sz="1400" dirty="0"/>
          </a:p>
        </p:txBody>
      </p:sp>
      <p:pic>
        <p:nvPicPr>
          <p:cNvPr id="5" name="Picture 4">
            <a:extLst>
              <a:ext uri="{FF2B5EF4-FFF2-40B4-BE49-F238E27FC236}">
                <a16:creationId xmlns:a16="http://schemas.microsoft.com/office/drawing/2014/main" id="{9F3C7D43-8606-29A3-4FC5-B22AFDD6AD42}"/>
              </a:ext>
            </a:extLst>
          </p:cNvPr>
          <p:cNvPicPr>
            <a:picLocks noChangeAspect="1"/>
          </p:cNvPicPr>
          <p:nvPr/>
        </p:nvPicPr>
        <p:blipFill>
          <a:blip r:embed="rId2"/>
          <a:stretch>
            <a:fillRect/>
          </a:stretch>
        </p:blipFill>
        <p:spPr>
          <a:xfrm>
            <a:off x="444760" y="1501241"/>
            <a:ext cx="5046147" cy="2888183"/>
          </a:xfrm>
          <a:prstGeom prst="rect">
            <a:avLst/>
          </a:prstGeom>
        </p:spPr>
      </p:pic>
      <p:pic>
        <p:nvPicPr>
          <p:cNvPr id="8" name="Picture 7">
            <a:extLst>
              <a:ext uri="{FF2B5EF4-FFF2-40B4-BE49-F238E27FC236}">
                <a16:creationId xmlns:a16="http://schemas.microsoft.com/office/drawing/2014/main" id="{3AF78750-7392-E593-9ABA-BAED23559283}"/>
              </a:ext>
            </a:extLst>
          </p:cNvPr>
          <p:cNvPicPr>
            <a:picLocks noChangeAspect="1"/>
          </p:cNvPicPr>
          <p:nvPr/>
        </p:nvPicPr>
        <p:blipFill>
          <a:blip r:embed="rId3"/>
          <a:stretch>
            <a:fillRect/>
          </a:stretch>
        </p:blipFill>
        <p:spPr>
          <a:xfrm>
            <a:off x="5793264" y="3213684"/>
            <a:ext cx="4412362" cy="2072820"/>
          </a:xfrm>
          <a:prstGeom prst="rect">
            <a:avLst/>
          </a:prstGeom>
        </p:spPr>
      </p:pic>
    </p:spTree>
    <p:extLst>
      <p:ext uri="{BB962C8B-B14F-4D97-AF65-F5344CB8AC3E}">
        <p14:creationId xmlns:p14="http://schemas.microsoft.com/office/powerpoint/2010/main" val="3327278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73821" y="712484"/>
            <a:ext cx="4282750" cy="1091251"/>
          </a:xfrm>
        </p:spPr>
        <p:txBody>
          <a:bodyPr/>
          <a:lstStyle/>
          <a:p>
            <a:r>
              <a:rPr lang="en-US" sz="3200" dirty="0"/>
              <a:t>Problems &amp; </a:t>
            </a:r>
            <a:br>
              <a:rPr lang="en-US" sz="3200" dirty="0"/>
            </a:br>
            <a:r>
              <a:rPr lang="en-US" sz="3200" dirty="0"/>
              <a:t>solutions on restaurant</a:t>
            </a:r>
            <a:endParaRPr lang="en-IN" sz="32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444760" y="385272"/>
            <a:ext cx="7169021" cy="1091251"/>
          </a:xfrm>
        </p:spPr>
        <p:txBody>
          <a:bodyPr/>
          <a:lstStyle/>
          <a:p>
            <a:pPr algn="l"/>
            <a:r>
              <a:rPr lang="en-US" sz="2000" dirty="0"/>
              <a:t>Question 3: Let’s write a query to quantify that what are the parking availability as well in different alcohol categories along with the total number of restaurants</a:t>
            </a:r>
            <a:r>
              <a:rPr lang="en-US" dirty="0"/>
              <a:t>.</a:t>
            </a:r>
            <a:endParaRPr lang="en-IN" dirty="0"/>
          </a:p>
        </p:txBody>
      </p:sp>
      <p:sp>
        <p:nvSpPr>
          <p:cNvPr id="11" name="TextBox 10">
            <a:extLst>
              <a:ext uri="{FF2B5EF4-FFF2-40B4-BE49-F238E27FC236}">
                <a16:creationId xmlns:a16="http://schemas.microsoft.com/office/drawing/2014/main" id="{316E7B3A-24B3-45FC-74F8-F98BEBC661FA}"/>
              </a:ext>
            </a:extLst>
          </p:cNvPr>
          <p:cNvSpPr txBox="1"/>
          <p:nvPr/>
        </p:nvSpPr>
        <p:spPr>
          <a:xfrm>
            <a:off x="6223518" y="4810657"/>
            <a:ext cx="5007431" cy="1815882"/>
          </a:xfrm>
          <a:prstGeom prst="rect">
            <a:avLst/>
          </a:prstGeom>
          <a:noFill/>
        </p:spPr>
        <p:txBody>
          <a:bodyPr wrap="square" rtlCol="0">
            <a:spAutoFit/>
          </a:bodyPr>
          <a:lstStyle/>
          <a:p>
            <a:pPr marL="285750" indent="-285750">
              <a:buFont typeface="Wingdings" panose="05000000000000000000" pitchFamily="2" charset="2"/>
              <a:buChar char="v"/>
            </a:pPr>
            <a:r>
              <a:rPr lang="en-US" sz="1400" dirty="0"/>
              <a:t>This SQL query retrieves data from the geoplaces2 and </a:t>
            </a:r>
            <a:r>
              <a:rPr lang="en-US" sz="1400" dirty="0" err="1"/>
              <a:t>Chefmozparking</a:t>
            </a:r>
            <a:r>
              <a:rPr lang="en-US" sz="1400" dirty="0"/>
              <a:t> tables, calculates the count of distinct restaurants for each combination of "</a:t>
            </a:r>
            <a:r>
              <a:rPr lang="en-US" sz="1400" dirty="0" err="1"/>
              <a:t>Alcohol_Category</a:t>
            </a:r>
            <a:r>
              <a:rPr lang="en-US" sz="1400" dirty="0"/>
              <a:t>" and "</a:t>
            </a:r>
            <a:r>
              <a:rPr lang="en-US" sz="1400" dirty="0" err="1"/>
              <a:t>Parking_Availability</a:t>
            </a:r>
            <a:r>
              <a:rPr lang="en-US" sz="1400" dirty="0"/>
              <a:t>," and presents the results in a structured manner, ordered by the specified categories. This can provide insights into the distribution of restaurants based on their alcohol availability and parking lot availability. </a:t>
            </a:r>
            <a:endParaRPr lang="en-IN" sz="1400" dirty="0"/>
          </a:p>
        </p:txBody>
      </p:sp>
      <p:pic>
        <p:nvPicPr>
          <p:cNvPr id="5" name="Picture 4">
            <a:extLst>
              <a:ext uri="{FF2B5EF4-FFF2-40B4-BE49-F238E27FC236}">
                <a16:creationId xmlns:a16="http://schemas.microsoft.com/office/drawing/2014/main" id="{4D924CAC-7557-0D27-8143-033A8C91588F}"/>
              </a:ext>
            </a:extLst>
          </p:cNvPr>
          <p:cNvPicPr>
            <a:picLocks noChangeAspect="1"/>
          </p:cNvPicPr>
          <p:nvPr/>
        </p:nvPicPr>
        <p:blipFill>
          <a:blip r:embed="rId2"/>
          <a:stretch>
            <a:fillRect/>
          </a:stretch>
        </p:blipFill>
        <p:spPr>
          <a:xfrm>
            <a:off x="429209" y="1514637"/>
            <a:ext cx="5085183" cy="3079604"/>
          </a:xfrm>
          <a:prstGeom prst="rect">
            <a:avLst/>
          </a:prstGeom>
        </p:spPr>
      </p:pic>
      <p:pic>
        <p:nvPicPr>
          <p:cNvPr id="8" name="Picture 7">
            <a:extLst>
              <a:ext uri="{FF2B5EF4-FFF2-40B4-BE49-F238E27FC236}">
                <a16:creationId xmlns:a16="http://schemas.microsoft.com/office/drawing/2014/main" id="{75162B31-7399-E85A-8599-2D7FFD292231}"/>
              </a:ext>
            </a:extLst>
          </p:cNvPr>
          <p:cNvPicPr>
            <a:picLocks noChangeAspect="1"/>
          </p:cNvPicPr>
          <p:nvPr/>
        </p:nvPicPr>
        <p:blipFill>
          <a:blip r:embed="rId3"/>
          <a:stretch>
            <a:fillRect/>
          </a:stretch>
        </p:blipFill>
        <p:spPr>
          <a:xfrm>
            <a:off x="961051" y="4594241"/>
            <a:ext cx="4305673" cy="2095682"/>
          </a:xfrm>
          <a:prstGeom prst="rect">
            <a:avLst/>
          </a:prstGeom>
        </p:spPr>
      </p:pic>
    </p:spTree>
    <p:extLst>
      <p:ext uri="{BB962C8B-B14F-4D97-AF65-F5344CB8AC3E}">
        <p14:creationId xmlns:p14="http://schemas.microsoft.com/office/powerpoint/2010/main" val="158413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73821" y="703153"/>
            <a:ext cx="4282750" cy="1091251"/>
          </a:xfrm>
        </p:spPr>
        <p:txBody>
          <a:bodyPr/>
          <a:lstStyle/>
          <a:p>
            <a:r>
              <a:rPr lang="en-US" sz="3200" dirty="0"/>
              <a:t>Problems &amp; </a:t>
            </a:r>
            <a:br>
              <a:rPr lang="en-US" sz="3200" dirty="0"/>
            </a:br>
            <a:r>
              <a:rPr lang="en-US" sz="3200" dirty="0"/>
              <a:t>solutions </a:t>
            </a:r>
            <a:endParaRPr lang="en-IN" sz="32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435429" y="116722"/>
            <a:ext cx="7169021" cy="1091251"/>
          </a:xfrm>
        </p:spPr>
        <p:txBody>
          <a:bodyPr/>
          <a:lstStyle/>
          <a:p>
            <a:pPr algn="l"/>
            <a:r>
              <a:rPr lang="en-US" dirty="0"/>
              <a:t>Question 4: -Also take out the percentage of different cuisine in each alcohol type. </a:t>
            </a:r>
            <a:endParaRPr lang="en-IN" dirty="0"/>
          </a:p>
        </p:txBody>
      </p:sp>
      <p:pic>
        <p:nvPicPr>
          <p:cNvPr id="5" name="Picture 4">
            <a:extLst>
              <a:ext uri="{FF2B5EF4-FFF2-40B4-BE49-F238E27FC236}">
                <a16:creationId xmlns:a16="http://schemas.microsoft.com/office/drawing/2014/main" id="{4CBA5CDB-8704-5550-0AB6-3369B034A7FD}"/>
              </a:ext>
            </a:extLst>
          </p:cNvPr>
          <p:cNvPicPr>
            <a:picLocks noChangeAspect="1"/>
          </p:cNvPicPr>
          <p:nvPr/>
        </p:nvPicPr>
        <p:blipFill>
          <a:blip r:embed="rId2"/>
          <a:stretch>
            <a:fillRect/>
          </a:stretch>
        </p:blipFill>
        <p:spPr>
          <a:xfrm>
            <a:off x="458260" y="1198642"/>
            <a:ext cx="4389500" cy="5151566"/>
          </a:xfrm>
          <a:prstGeom prst="rect">
            <a:avLst/>
          </a:prstGeom>
          <a:ln w="38100">
            <a:solidFill>
              <a:schemeClr val="tx1"/>
            </a:solidFill>
          </a:ln>
        </p:spPr>
      </p:pic>
      <p:pic>
        <p:nvPicPr>
          <p:cNvPr id="8" name="Picture 7">
            <a:extLst>
              <a:ext uri="{FF2B5EF4-FFF2-40B4-BE49-F238E27FC236}">
                <a16:creationId xmlns:a16="http://schemas.microsoft.com/office/drawing/2014/main" id="{3623CAAE-517F-538A-048C-9550420D035F}"/>
              </a:ext>
            </a:extLst>
          </p:cNvPr>
          <p:cNvPicPr>
            <a:picLocks noChangeAspect="1"/>
          </p:cNvPicPr>
          <p:nvPr/>
        </p:nvPicPr>
        <p:blipFill>
          <a:blip r:embed="rId3"/>
          <a:stretch>
            <a:fillRect/>
          </a:stretch>
        </p:blipFill>
        <p:spPr>
          <a:xfrm>
            <a:off x="5427673" y="3783756"/>
            <a:ext cx="4092295" cy="1653683"/>
          </a:xfrm>
          <a:prstGeom prst="rect">
            <a:avLst/>
          </a:prstGeom>
        </p:spPr>
      </p:pic>
    </p:spTree>
    <p:extLst>
      <p:ext uri="{BB962C8B-B14F-4D97-AF65-F5344CB8AC3E}">
        <p14:creationId xmlns:p14="http://schemas.microsoft.com/office/powerpoint/2010/main" val="1712677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73821" y="712484"/>
            <a:ext cx="4282750" cy="1091251"/>
          </a:xfrm>
        </p:spPr>
        <p:txBody>
          <a:bodyPr/>
          <a:lstStyle/>
          <a:p>
            <a:r>
              <a:rPr lang="en-US" sz="3200" dirty="0"/>
              <a:t>Problems &amp; </a:t>
            </a:r>
            <a:br>
              <a:rPr lang="en-US" sz="3200" dirty="0"/>
            </a:br>
            <a:r>
              <a:rPr lang="en-US" sz="3200" dirty="0"/>
              <a:t>solutions</a:t>
            </a:r>
            <a:endParaRPr lang="en-IN" sz="32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304800" y="0"/>
            <a:ext cx="7169021" cy="1091251"/>
          </a:xfrm>
        </p:spPr>
        <p:txBody>
          <a:bodyPr/>
          <a:lstStyle/>
          <a:p>
            <a:pPr algn="l"/>
            <a:r>
              <a:rPr lang="en-US" dirty="0"/>
              <a:t>Questions 5: - let’s take out the average rating of each state.</a:t>
            </a:r>
            <a:endParaRPr lang="en-IN" dirty="0"/>
          </a:p>
        </p:txBody>
      </p:sp>
      <p:pic>
        <p:nvPicPr>
          <p:cNvPr id="5" name="Picture 4">
            <a:extLst>
              <a:ext uri="{FF2B5EF4-FFF2-40B4-BE49-F238E27FC236}">
                <a16:creationId xmlns:a16="http://schemas.microsoft.com/office/drawing/2014/main" id="{1473FD4E-8C64-38D5-F1AC-482F45A33FFE}"/>
              </a:ext>
            </a:extLst>
          </p:cNvPr>
          <p:cNvPicPr>
            <a:picLocks noChangeAspect="1"/>
          </p:cNvPicPr>
          <p:nvPr/>
        </p:nvPicPr>
        <p:blipFill>
          <a:blip r:embed="rId2"/>
          <a:stretch>
            <a:fillRect/>
          </a:stretch>
        </p:blipFill>
        <p:spPr>
          <a:xfrm>
            <a:off x="304799" y="1138334"/>
            <a:ext cx="5280763" cy="3470988"/>
          </a:xfrm>
          <a:prstGeom prst="rect">
            <a:avLst/>
          </a:prstGeom>
        </p:spPr>
      </p:pic>
      <p:pic>
        <p:nvPicPr>
          <p:cNvPr id="8" name="Picture 7">
            <a:extLst>
              <a:ext uri="{FF2B5EF4-FFF2-40B4-BE49-F238E27FC236}">
                <a16:creationId xmlns:a16="http://schemas.microsoft.com/office/drawing/2014/main" id="{1C80AA9A-CE17-E65F-F8E5-D3B8B874FBF3}"/>
              </a:ext>
            </a:extLst>
          </p:cNvPr>
          <p:cNvPicPr>
            <a:picLocks noChangeAspect="1"/>
          </p:cNvPicPr>
          <p:nvPr/>
        </p:nvPicPr>
        <p:blipFill>
          <a:blip r:embed="rId3"/>
          <a:stretch>
            <a:fillRect/>
          </a:stretch>
        </p:blipFill>
        <p:spPr>
          <a:xfrm>
            <a:off x="5793437" y="4243753"/>
            <a:ext cx="4555517" cy="2026419"/>
          </a:xfrm>
          <a:prstGeom prst="rect">
            <a:avLst/>
          </a:prstGeom>
        </p:spPr>
      </p:pic>
    </p:spTree>
    <p:extLst>
      <p:ext uri="{BB962C8B-B14F-4D97-AF65-F5344CB8AC3E}">
        <p14:creationId xmlns:p14="http://schemas.microsoft.com/office/powerpoint/2010/main" val="606560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73821" y="712484"/>
            <a:ext cx="4282750" cy="1091251"/>
          </a:xfrm>
        </p:spPr>
        <p:txBody>
          <a:bodyPr/>
          <a:lstStyle/>
          <a:p>
            <a:r>
              <a:rPr lang="en-US" sz="3200" dirty="0"/>
              <a:t>Problem on </a:t>
            </a:r>
            <a:r>
              <a:rPr lang="en-IN" sz="3200" dirty="0"/>
              <a:t>Trigger</a:t>
            </a:r>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817984" y="3062398"/>
            <a:ext cx="7169021" cy="1091251"/>
          </a:xfrm>
        </p:spPr>
        <p:txBody>
          <a:bodyPr/>
          <a:lstStyle/>
          <a:p>
            <a:pPr algn="l"/>
            <a:r>
              <a:rPr lang="en-US" sz="1800" b="1" dirty="0"/>
              <a:t>Question 1</a:t>
            </a:r>
            <a:r>
              <a:rPr lang="en-US" sz="1800" dirty="0"/>
              <a:t>: Create two table called </a:t>
            </a:r>
            <a:r>
              <a:rPr lang="en-US" sz="1800" dirty="0" err="1"/>
              <a:t>Student_details</a:t>
            </a:r>
            <a:r>
              <a:rPr lang="en-US" sz="1800" dirty="0"/>
              <a:t> and </a:t>
            </a:r>
            <a:r>
              <a:rPr lang="en-US" sz="1800" dirty="0" err="1"/>
              <a:t>Student_details_backup</a:t>
            </a:r>
            <a:r>
              <a:rPr lang="en-US" sz="1800" dirty="0"/>
              <a:t>. </a:t>
            </a:r>
          </a:p>
          <a:p>
            <a:pPr algn="l"/>
            <a:r>
              <a:rPr lang="en-US" sz="1800" b="1" dirty="0"/>
              <a:t>Table 1</a:t>
            </a:r>
            <a:r>
              <a:rPr lang="en-US" sz="1800" dirty="0"/>
              <a:t>: Attributes </a:t>
            </a:r>
          </a:p>
          <a:p>
            <a:pPr algn="l"/>
            <a:r>
              <a:rPr lang="en-US" sz="1800" b="1" dirty="0"/>
              <a:t>Table 2</a:t>
            </a:r>
            <a:r>
              <a:rPr lang="en-US" sz="1800" dirty="0"/>
              <a:t>: Attributes Student id, </a:t>
            </a:r>
          </a:p>
          <a:p>
            <a:pPr algn="l"/>
            <a:r>
              <a:rPr lang="en-US" sz="1800" dirty="0"/>
              <a:t>Student name, mail id, mobile no. </a:t>
            </a:r>
          </a:p>
          <a:p>
            <a:pPr algn="l"/>
            <a:r>
              <a:rPr lang="en-US" sz="1800" dirty="0"/>
              <a:t>Student id, student name, mail id, mobile no. </a:t>
            </a:r>
          </a:p>
          <a:p>
            <a:pPr algn="l"/>
            <a:r>
              <a:rPr lang="en-US" sz="1800" dirty="0"/>
              <a:t>You have the above two tables Students Details and Student Details Backup. Insert some records into Student details. </a:t>
            </a:r>
          </a:p>
          <a:p>
            <a:pPr algn="l"/>
            <a:r>
              <a:rPr lang="en-US" sz="1800" b="1" dirty="0"/>
              <a:t>Problem</a:t>
            </a:r>
            <a:r>
              <a:rPr lang="en-US" sz="1800" dirty="0"/>
              <a:t>: </a:t>
            </a:r>
          </a:p>
          <a:p>
            <a:pPr algn="l"/>
            <a:r>
              <a:rPr lang="en-US" sz="1800" dirty="0"/>
              <a:t>Let’s say you are studying SQL for two weeks. In your institute, there is an employee who has been maintaining the student’s details and Student Details Backup tables. He / She is deleting the records from the Student details after the students completed the course and keeping the backup in the student details backup table by inserting the records every time. You are noticing this daily and now you want to help him/her by not inserting the records for backup purpose when he/she delete the </a:t>
            </a:r>
            <a:r>
              <a:rPr lang="en-US" sz="1800" dirty="0" err="1"/>
              <a:t>records.write</a:t>
            </a:r>
            <a:r>
              <a:rPr lang="en-US" sz="1800" dirty="0"/>
              <a:t> a trigger that should be capable enough to insert the student details in the backup table whenever the employee deletes records from the student details table. </a:t>
            </a:r>
          </a:p>
          <a:p>
            <a:pPr algn="l"/>
            <a:endParaRPr lang="en-US" sz="1800" dirty="0"/>
          </a:p>
          <a:p>
            <a:pPr algn="l"/>
            <a:r>
              <a:rPr lang="en-US" sz="1800" b="1" dirty="0"/>
              <a:t>Note</a:t>
            </a:r>
            <a:r>
              <a:rPr lang="en-US" sz="1800" dirty="0"/>
              <a:t>: Your query should insert the rows in the backup table before deleting the records from student details. </a:t>
            </a:r>
            <a:endParaRPr lang="en-IN" sz="1800" dirty="0"/>
          </a:p>
        </p:txBody>
      </p:sp>
    </p:spTree>
    <p:extLst>
      <p:ext uri="{BB962C8B-B14F-4D97-AF65-F5344CB8AC3E}">
        <p14:creationId xmlns:p14="http://schemas.microsoft.com/office/powerpoint/2010/main" val="2417941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683556" y="-32441"/>
            <a:ext cx="4282750" cy="1091251"/>
          </a:xfrm>
        </p:spPr>
        <p:txBody>
          <a:bodyPr/>
          <a:lstStyle/>
          <a:p>
            <a:r>
              <a:rPr lang="en-US" sz="3200" dirty="0"/>
              <a:t>Solution</a:t>
            </a:r>
            <a:endParaRPr lang="en-IN" sz="32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522514" y="166859"/>
            <a:ext cx="6195527" cy="327664"/>
          </a:xfrm>
        </p:spPr>
        <p:txBody>
          <a:bodyPr/>
          <a:lstStyle/>
          <a:p>
            <a:pPr algn="l"/>
            <a:r>
              <a:rPr lang="en-US" dirty="0"/>
              <a:t>CREATING TABLES AND INSERTING DATA</a:t>
            </a:r>
            <a:endParaRPr lang="en-IN" dirty="0"/>
          </a:p>
        </p:txBody>
      </p:sp>
      <p:pic>
        <p:nvPicPr>
          <p:cNvPr id="5" name="Picture 4">
            <a:extLst>
              <a:ext uri="{FF2B5EF4-FFF2-40B4-BE49-F238E27FC236}">
                <a16:creationId xmlns:a16="http://schemas.microsoft.com/office/drawing/2014/main" id="{E25F40F2-4CA2-520F-7230-7F0E363E0C26}"/>
              </a:ext>
            </a:extLst>
          </p:cNvPr>
          <p:cNvPicPr>
            <a:picLocks noChangeAspect="1"/>
          </p:cNvPicPr>
          <p:nvPr/>
        </p:nvPicPr>
        <p:blipFill>
          <a:blip r:embed="rId2"/>
          <a:stretch>
            <a:fillRect/>
          </a:stretch>
        </p:blipFill>
        <p:spPr>
          <a:xfrm>
            <a:off x="472752" y="676615"/>
            <a:ext cx="6196878" cy="3172211"/>
          </a:xfrm>
          <a:prstGeom prst="rect">
            <a:avLst/>
          </a:prstGeom>
        </p:spPr>
      </p:pic>
      <p:sp>
        <p:nvSpPr>
          <p:cNvPr id="6" name="TextBox 5">
            <a:extLst>
              <a:ext uri="{FF2B5EF4-FFF2-40B4-BE49-F238E27FC236}">
                <a16:creationId xmlns:a16="http://schemas.microsoft.com/office/drawing/2014/main" id="{8B1EA354-28FE-DD5D-F561-075E21AA67AD}"/>
              </a:ext>
            </a:extLst>
          </p:cNvPr>
          <p:cNvSpPr txBox="1"/>
          <p:nvPr/>
        </p:nvSpPr>
        <p:spPr>
          <a:xfrm>
            <a:off x="373224" y="3909954"/>
            <a:ext cx="4478694" cy="461665"/>
          </a:xfrm>
          <a:prstGeom prst="rect">
            <a:avLst/>
          </a:prstGeom>
          <a:noFill/>
        </p:spPr>
        <p:txBody>
          <a:bodyPr wrap="square" rtlCol="0">
            <a:spAutoFit/>
          </a:bodyPr>
          <a:lstStyle/>
          <a:p>
            <a:r>
              <a:rPr lang="en-IN" sz="2400" dirty="0">
                <a:solidFill>
                  <a:schemeClr val="accent6"/>
                </a:solidFill>
              </a:rPr>
              <a:t>Created Trigger</a:t>
            </a:r>
          </a:p>
        </p:txBody>
      </p:sp>
      <p:pic>
        <p:nvPicPr>
          <p:cNvPr id="8" name="Picture 7">
            <a:extLst>
              <a:ext uri="{FF2B5EF4-FFF2-40B4-BE49-F238E27FC236}">
                <a16:creationId xmlns:a16="http://schemas.microsoft.com/office/drawing/2014/main" id="{7A5FA698-244A-CD20-0577-FB5522BB9DF9}"/>
              </a:ext>
            </a:extLst>
          </p:cNvPr>
          <p:cNvPicPr>
            <a:picLocks noChangeAspect="1"/>
          </p:cNvPicPr>
          <p:nvPr/>
        </p:nvPicPr>
        <p:blipFill>
          <a:blip r:embed="rId3"/>
          <a:stretch>
            <a:fillRect/>
          </a:stretch>
        </p:blipFill>
        <p:spPr>
          <a:xfrm>
            <a:off x="450847" y="4508701"/>
            <a:ext cx="6338859" cy="2194948"/>
          </a:xfrm>
          <a:prstGeom prst="rect">
            <a:avLst/>
          </a:prstGeom>
        </p:spPr>
      </p:pic>
      <p:pic>
        <p:nvPicPr>
          <p:cNvPr id="9" name="Picture 8">
            <a:extLst>
              <a:ext uri="{FF2B5EF4-FFF2-40B4-BE49-F238E27FC236}">
                <a16:creationId xmlns:a16="http://schemas.microsoft.com/office/drawing/2014/main" id="{6F8B1611-6C54-4FE6-BCA9-53C4ADEE4CEA}"/>
              </a:ext>
            </a:extLst>
          </p:cNvPr>
          <p:cNvPicPr>
            <a:picLocks noChangeAspect="1"/>
          </p:cNvPicPr>
          <p:nvPr/>
        </p:nvPicPr>
        <p:blipFill>
          <a:blip r:embed="rId4"/>
          <a:stretch>
            <a:fillRect/>
          </a:stretch>
        </p:blipFill>
        <p:spPr>
          <a:xfrm>
            <a:off x="7683556" y="4508701"/>
            <a:ext cx="4191363" cy="1364098"/>
          </a:xfrm>
          <a:prstGeom prst="rect">
            <a:avLst/>
          </a:prstGeom>
        </p:spPr>
      </p:pic>
      <p:sp>
        <p:nvSpPr>
          <p:cNvPr id="11" name="TextBox 10">
            <a:extLst>
              <a:ext uri="{FF2B5EF4-FFF2-40B4-BE49-F238E27FC236}">
                <a16:creationId xmlns:a16="http://schemas.microsoft.com/office/drawing/2014/main" id="{DA432A21-F8BE-501D-63EC-B786B3B7F8DC}"/>
              </a:ext>
            </a:extLst>
          </p:cNvPr>
          <p:cNvSpPr txBox="1"/>
          <p:nvPr/>
        </p:nvSpPr>
        <p:spPr>
          <a:xfrm>
            <a:off x="7683556" y="3909953"/>
            <a:ext cx="3391881" cy="461665"/>
          </a:xfrm>
          <a:prstGeom prst="rect">
            <a:avLst/>
          </a:prstGeom>
          <a:noFill/>
        </p:spPr>
        <p:txBody>
          <a:bodyPr wrap="square" rtlCol="0">
            <a:spAutoFit/>
          </a:bodyPr>
          <a:lstStyle/>
          <a:p>
            <a:pPr algn="l"/>
            <a:r>
              <a:rPr lang="en-IN" sz="2400" dirty="0">
                <a:solidFill>
                  <a:schemeClr val="accent6"/>
                </a:solidFill>
              </a:rPr>
              <a:t>STUDENT DETAIL</a:t>
            </a:r>
          </a:p>
        </p:txBody>
      </p:sp>
    </p:spTree>
    <p:extLst>
      <p:ext uri="{BB962C8B-B14F-4D97-AF65-F5344CB8AC3E}">
        <p14:creationId xmlns:p14="http://schemas.microsoft.com/office/powerpoint/2010/main" val="3431178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772921" y="188871"/>
            <a:ext cx="4282750" cy="1091251"/>
          </a:xfrm>
        </p:spPr>
        <p:txBody>
          <a:bodyPr/>
          <a:lstStyle/>
          <a:p>
            <a:r>
              <a:rPr lang="en-US" sz="3200" dirty="0"/>
              <a:t>Solution</a:t>
            </a:r>
            <a:endParaRPr lang="en-IN" sz="3200" dirty="0"/>
          </a:p>
        </p:txBody>
      </p:sp>
      <p:sp>
        <p:nvSpPr>
          <p:cNvPr id="6" name="TextBox 5">
            <a:extLst>
              <a:ext uri="{FF2B5EF4-FFF2-40B4-BE49-F238E27FC236}">
                <a16:creationId xmlns:a16="http://schemas.microsoft.com/office/drawing/2014/main" id="{8B1EA354-28FE-DD5D-F561-075E21AA67AD}"/>
              </a:ext>
            </a:extLst>
          </p:cNvPr>
          <p:cNvSpPr txBox="1"/>
          <p:nvPr/>
        </p:nvSpPr>
        <p:spPr>
          <a:xfrm>
            <a:off x="237322" y="188871"/>
            <a:ext cx="4478694" cy="461665"/>
          </a:xfrm>
          <a:prstGeom prst="rect">
            <a:avLst/>
          </a:prstGeom>
          <a:noFill/>
        </p:spPr>
        <p:txBody>
          <a:bodyPr wrap="square" rtlCol="0">
            <a:spAutoFit/>
          </a:bodyPr>
          <a:lstStyle/>
          <a:p>
            <a:r>
              <a:rPr lang="en-IN" sz="2400" dirty="0">
                <a:solidFill>
                  <a:schemeClr val="accent6"/>
                </a:solidFill>
              </a:rPr>
              <a:t>STUDENT DETAILS BACKUP</a:t>
            </a:r>
          </a:p>
        </p:txBody>
      </p:sp>
      <p:pic>
        <p:nvPicPr>
          <p:cNvPr id="10" name="Picture 9">
            <a:extLst>
              <a:ext uri="{FF2B5EF4-FFF2-40B4-BE49-F238E27FC236}">
                <a16:creationId xmlns:a16="http://schemas.microsoft.com/office/drawing/2014/main" id="{FF23FFA9-B8B8-4F24-9F9E-9D77612C8990}"/>
              </a:ext>
            </a:extLst>
          </p:cNvPr>
          <p:cNvPicPr>
            <a:picLocks noChangeAspect="1"/>
          </p:cNvPicPr>
          <p:nvPr/>
        </p:nvPicPr>
        <p:blipFill>
          <a:blip r:embed="rId2"/>
          <a:stretch>
            <a:fillRect/>
          </a:stretch>
        </p:blipFill>
        <p:spPr>
          <a:xfrm>
            <a:off x="377282" y="712484"/>
            <a:ext cx="4000847" cy="1554615"/>
          </a:xfrm>
          <a:prstGeom prst="rect">
            <a:avLst/>
          </a:prstGeom>
        </p:spPr>
      </p:pic>
      <p:sp>
        <p:nvSpPr>
          <p:cNvPr id="11" name="TextBox 10">
            <a:extLst>
              <a:ext uri="{FF2B5EF4-FFF2-40B4-BE49-F238E27FC236}">
                <a16:creationId xmlns:a16="http://schemas.microsoft.com/office/drawing/2014/main" id="{4AFB3337-5741-0947-F688-32EEA50DEE86}"/>
              </a:ext>
            </a:extLst>
          </p:cNvPr>
          <p:cNvSpPr txBox="1"/>
          <p:nvPr/>
        </p:nvSpPr>
        <p:spPr>
          <a:xfrm>
            <a:off x="237322" y="2450066"/>
            <a:ext cx="4758613" cy="830997"/>
          </a:xfrm>
          <a:prstGeom prst="rect">
            <a:avLst/>
          </a:prstGeom>
          <a:noFill/>
        </p:spPr>
        <p:txBody>
          <a:bodyPr wrap="square" rtlCol="0">
            <a:spAutoFit/>
          </a:bodyPr>
          <a:lstStyle/>
          <a:p>
            <a:r>
              <a:rPr lang="en-US" sz="2400" dirty="0">
                <a:solidFill>
                  <a:schemeClr val="accent6"/>
                </a:solidFill>
              </a:rPr>
              <a:t>DELETING DATA FROM MAIN TABLE</a:t>
            </a:r>
            <a:endParaRPr lang="en-IN" sz="2400" dirty="0">
              <a:solidFill>
                <a:schemeClr val="accent6"/>
              </a:solidFill>
            </a:endParaRPr>
          </a:p>
        </p:txBody>
      </p:sp>
      <p:sp>
        <p:nvSpPr>
          <p:cNvPr id="12" name="TextBox 11">
            <a:extLst>
              <a:ext uri="{FF2B5EF4-FFF2-40B4-BE49-F238E27FC236}">
                <a16:creationId xmlns:a16="http://schemas.microsoft.com/office/drawing/2014/main" id="{B8A590C7-C8A8-8C4C-80DD-4F8741BC5E12}"/>
              </a:ext>
            </a:extLst>
          </p:cNvPr>
          <p:cNvSpPr txBox="1"/>
          <p:nvPr/>
        </p:nvSpPr>
        <p:spPr>
          <a:xfrm>
            <a:off x="353348" y="3735172"/>
            <a:ext cx="3909527" cy="830997"/>
          </a:xfrm>
          <a:prstGeom prst="rect">
            <a:avLst/>
          </a:prstGeom>
          <a:noFill/>
        </p:spPr>
        <p:txBody>
          <a:bodyPr wrap="square" rtlCol="0">
            <a:spAutoFit/>
          </a:bodyPr>
          <a:lstStyle/>
          <a:p>
            <a:r>
              <a:rPr lang="en-US" sz="2400" dirty="0">
                <a:solidFill>
                  <a:schemeClr val="accent6"/>
                </a:solidFill>
              </a:rPr>
              <a:t>STUDENT DETAILS TABLE AFTER DELETE</a:t>
            </a:r>
            <a:endParaRPr lang="en-IN" sz="2400" dirty="0">
              <a:solidFill>
                <a:schemeClr val="accent6"/>
              </a:solidFill>
            </a:endParaRPr>
          </a:p>
        </p:txBody>
      </p:sp>
      <p:sp>
        <p:nvSpPr>
          <p:cNvPr id="13" name="TextBox 12">
            <a:extLst>
              <a:ext uri="{FF2B5EF4-FFF2-40B4-BE49-F238E27FC236}">
                <a16:creationId xmlns:a16="http://schemas.microsoft.com/office/drawing/2014/main" id="{0EE95358-61DF-83F4-B061-D5267D733778}"/>
              </a:ext>
            </a:extLst>
          </p:cNvPr>
          <p:cNvSpPr txBox="1"/>
          <p:nvPr/>
        </p:nvSpPr>
        <p:spPr>
          <a:xfrm>
            <a:off x="5930646" y="3573843"/>
            <a:ext cx="3684550" cy="830997"/>
          </a:xfrm>
          <a:prstGeom prst="rect">
            <a:avLst/>
          </a:prstGeom>
          <a:noFill/>
        </p:spPr>
        <p:txBody>
          <a:bodyPr wrap="square" rtlCol="0">
            <a:spAutoFit/>
          </a:bodyPr>
          <a:lstStyle/>
          <a:p>
            <a:r>
              <a:rPr lang="en-IN" sz="2400" dirty="0">
                <a:solidFill>
                  <a:schemeClr val="accent6"/>
                </a:solidFill>
              </a:rPr>
              <a:t>BACKUP TABLE AFTER DELETE </a:t>
            </a:r>
          </a:p>
        </p:txBody>
      </p:sp>
      <p:pic>
        <p:nvPicPr>
          <p:cNvPr id="15" name="Picture 14">
            <a:extLst>
              <a:ext uri="{FF2B5EF4-FFF2-40B4-BE49-F238E27FC236}">
                <a16:creationId xmlns:a16="http://schemas.microsoft.com/office/drawing/2014/main" id="{1C5DAA18-D6E1-7A3B-39F7-BA04DB4D16C2}"/>
              </a:ext>
            </a:extLst>
          </p:cNvPr>
          <p:cNvPicPr>
            <a:picLocks noChangeAspect="1"/>
          </p:cNvPicPr>
          <p:nvPr/>
        </p:nvPicPr>
        <p:blipFill>
          <a:blip r:embed="rId3"/>
          <a:stretch>
            <a:fillRect/>
          </a:stretch>
        </p:blipFill>
        <p:spPr>
          <a:xfrm>
            <a:off x="377282" y="2819398"/>
            <a:ext cx="4953429" cy="754445"/>
          </a:xfrm>
          <a:prstGeom prst="rect">
            <a:avLst/>
          </a:prstGeom>
        </p:spPr>
      </p:pic>
      <p:pic>
        <p:nvPicPr>
          <p:cNvPr id="17" name="Picture 16">
            <a:extLst>
              <a:ext uri="{FF2B5EF4-FFF2-40B4-BE49-F238E27FC236}">
                <a16:creationId xmlns:a16="http://schemas.microsoft.com/office/drawing/2014/main" id="{74B10CB8-D858-B476-D6E4-90287AC1C85F}"/>
              </a:ext>
            </a:extLst>
          </p:cNvPr>
          <p:cNvPicPr>
            <a:picLocks noChangeAspect="1"/>
          </p:cNvPicPr>
          <p:nvPr/>
        </p:nvPicPr>
        <p:blipFill>
          <a:blip r:embed="rId4"/>
          <a:stretch>
            <a:fillRect/>
          </a:stretch>
        </p:blipFill>
        <p:spPr>
          <a:xfrm>
            <a:off x="377282" y="4542832"/>
            <a:ext cx="5297133" cy="1522066"/>
          </a:xfrm>
          <a:prstGeom prst="rect">
            <a:avLst/>
          </a:prstGeom>
        </p:spPr>
      </p:pic>
      <p:pic>
        <p:nvPicPr>
          <p:cNvPr id="19" name="Picture 18">
            <a:extLst>
              <a:ext uri="{FF2B5EF4-FFF2-40B4-BE49-F238E27FC236}">
                <a16:creationId xmlns:a16="http://schemas.microsoft.com/office/drawing/2014/main" id="{9379F60A-6163-1B87-5171-27EEEE9F4D1E}"/>
              </a:ext>
            </a:extLst>
          </p:cNvPr>
          <p:cNvPicPr>
            <a:picLocks noChangeAspect="1"/>
          </p:cNvPicPr>
          <p:nvPr/>
        </p:nvPicPr>
        <p:blipFill>
          <a:blip r:embed="rId5"/>
          <a:stretch>
            <a:fillRect/>
          </a:stretch>
        </p:blipFill>
        <p:spPr>
          <a:xfrm>
            <a:off x="5930646" y="4522315"/>
            <a:ext cx="4694327" cy="1623201"/>
          </a:xfrm>
          <a:prstGeom prst="rect">
            <a:avLst/>
          </a:prstGeom>
        </p:spPr>
      </p:pic>
    </p:spTree>
    <p:extLst>
      <p:ext uri="{BB962C8B-B14F-4D97-AF65-F5344CB8AC3E}">
        <p14:creationId xmlns:p14="http://schemas.microsoft.com/office/powerpoint/2010/main" val="2496585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EC21F-8241-5760-C42A-AC42AED591C2}"/>
              </a:ext>
            </a:extLst>
          </p:cNvPr>
          <p:cNvSpPr>
            <a:spLocks noGrp="1"/>
          </p:cNvSpPr>
          <p:nvPr>
            <p:ph type="title"/>
          </p:nvPr>
        </p:nvSpPr>
        <p:spPr>
          <a:xfrm>
            <a:off x="1123677" y="382556"/>
            <a:ext cx="5693664" cy="1606358"/>
          </a:xfrm>
        </p:spPr>
        <p:txBody>
          <a:bodyPr/>
          <a:lstStyle/>
          <a:p>
            <a:r>
              <a:rPr lang="en-IN" dirty="0"/>
              <a:t>Project Description</a:t>
            </a:r>
            <a:r>
              <a:rPr lang="en-IN" b="1" i="0" dirty="0">
                <a:effectLst/>
                <a:latin typeface="Söhne"/>
              </a:rPr>
              <a:t>:</a:t>
            </a:r>
            <a:endParaRPr lang="en-IN" dirty="0"/>
          </a:p>
        </p:txBody>
      </p:sp>
      <p:sp>
        <p:nvSpPr>
          <p:cNvPr id="3" name="Content Placeholder 2">
            <a:extLst>
              <a:ext uri="{FF2B5EF4-FFF2-40B4-BE49-F238E27FC236}">
                <a16:creationId xmlns:a16="http://schemas.microsoft.com/office/drawing/2014/main" id="{A7D1121B-3D1F-DFB8-3DEA-93C8A73B9AE5}"/>
              </a:ext>
            </a:extLst>
          </p:cNvPr>
          <p:cNvSpPr>
            <a:spLocks noGrp="1"/>
          </p:cNvSpPr>
          <p:nvPr>
            <p:ph idx="1"/>
          </p:nvPr>
        </p:nvSpPr>
        <p:spPr>
          <a:xfrm>
            <a:off x="1366612" y="2807395"/>
            <a:ext cx="5693664" cy="3122168"/>
          </a:xfrm>
        </p:spPr>
        <p:txBody>
          <a:bodyPr/>
          <a:lstStyle/>
          <a:p>
            <a:pPr marL="742950" lvl="1" indent="-285750" algn="l">
              <a:buFont typeface="Wingdings" panose="05000000000000000000" pitchFamily="2" charset="2"/>
              <a:buChar char="§"/>
            </a:pPr>
            <a:r>
              <a:rPr lang="en-US" sz="1700" dirty="0"/>
              <a:t>Today, we'll be delving into a database management case study that involves analyzing sales and delivery data, as well as restaurant data.“</a:t>
            </a:r>
          </a:p>
          <a:p>
            <a:pPr marL="800100" lvl="1" indent="-342900">
              <a:buFont typeface="Wingdings" panose="05000000000000000000" pitchFamily="2" charset="2"/>
              <a:buChar char="§"/>
            </a:pPr>
            <a:r>
              <a:rPr lang="en-US" sz="1700" dirty="0"/>
              <a:t>Our goal is to explore the complexities of the dataset and share valuable insights that can inform decision-making processes</a:t>
            </a:r>
            <a:r>
              <a:rPr lang="en-US" sz="2000" dirty="0"/>
              <a:t>.</a:t>
            </a:r>
          </a:p>
          <a:p>
            <a:pPr marL="742950" lvl="1" indent="-285750" algn="l">
              <a:buFont typeface="Wingdings" panose="05000000000000000000" pitchFamily="2" charset="2"/>
              <a:buChar char="§"/>
            </a:pPr>
            <a:endParaRPr lang="en-US" sz="1700" dirty="0"/>
          </a:p>
        </p:txBody>
      </p:sp>
    </p:spTree>
    <p:extLst>
      <p:ext uri="{BB962C8B-B14F-4D97-AF65-F5344CB8AC3E}">
        <p14:creationId xmlns:p14="http://schemas.microsoft.com/office/powerpoint/2010/main" val="514912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731520"/>
            <a:ext cx="10671048" cy="1362057"/>
          </a:xfrm>
        </p:spPr>
        <p:txBody>
          <a:bodyPr/>
          <a:lstStyle/>
          <a:p>
            <a:r>
              <a:rPr lang="en-IN" dirty="0"/>
              <a:t>Project Findings and Recommendations</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20</a:t>
            </a:fld>
            <a:endParaRPr lang="en-US" dirty="0"/>
          </a:p>
        </p:txBody>
      </p:sp>
      <p:sp>
        <p:nvSpPr>
          <p:cNvPr id="4" name="Content Placeholder 3">
            <a:extLst>
              <a:ext uri="{FF2B5EF4-FFF2-40B4-BE49-F238E27FC236}">
                <a16:creationId xmlns:a16="http://schemas.microsoft.com/office/drawing/2014/main" id="{D4CE4F4D-6C62-B57B-253B-258F7A7E3917}"/>
              </a:ext>
            </a:extLst>
          </p:cNvPr>
          <p:cNvSpPr>
            <a:spLocks noGrp="1"/>
          </p:cNvSpPr>
          <p:nvPr>
            <p:ph sz="half" idx="1"/>
          </p:nvPr>
        </p:nvSpPr>
        <p:spPr/>
        <p:txBody>
          <a:bodyPr>
            <a:normAutofit/>
          </a:bodyPr>
          <a:lstStyle/>
          <a:p>
            <a:pPr algn="l">
              <a:buFont typeface="Arial" panose="020B0604020202020204" pitchFamily="34" charset="0"/>
              <a:buChar char="•"/>
            </a:pPr>
            <a:r>
              <a:rPr lang="en-US" sz="1700" b="1" dirty="0"/>
              <a:t>Popular Menu Items and Delivery Times</a:t>
            </a:r>
            <a:r>
              <a:rPr lang="en-US" sz="1700" dirty="0"/>
              <a:t>: Identify customer favorites and peak delivery times for better resource allocation.</a:t>
            </a:r>
          </a:p>
          <a:p>
            <a:pPr algn="l">
              <a:buFont typeface="Arial" panose="020B0604020202020204" pitchFamily="34" charset="0"/>
              <a:buChar char="•"/>
            </a:pPr>
            <a:r>
              <a:rPr lang="en-US" sz="1700" b="1" dirty="0"/>
              <a:t>Repeat Customers</a:t>
            </a:r>
            <a:r>
              <a:rPr lang="en-US" sz="1700" dirty="0"/>
              <a:t>: Offer incentives to retain loyal customers through discounts and promotions.</a:t>
            </a:r>
          </a:p>
          <a:p>
            <a:pPr algn="l">
              <a:buFont typeface="Arial" panose="020B0604020202020204" pitchFamily="34" charset="0"/>
              <a:buChar char="•"/>
            </a:pPr>
            <a:r>
              <a:rPr lang="en-US" sz="1700" b="1" dirty="0"/>
              <a:t>Delivery Performance</a:t>
            </a:r>
            <a:r>
              <a:rPr lang="en-US" sz="1700" dirty="0"/>
              <a:t>: Optimize routes and consider hiring additional drivers to improve delivery times and reduce missed deliveries.</a:t>
            </a:r>
          </a:p>
          <a:p>
            <a:pPr algn="l">
              <a:buFont typeface="Arial" panose="020B0604020202020204" pitchFamily="34" charset="0"/>
              <a:buChar char="•"/>
            </a:pPr>
            <a:r>
              <a:rPr lang="en-US" sz="1700" b="1" dirty="0"/>
              <a:t>Data Backup Trigger</a:t>
            </a:r>
            <a:r>
              <a:rPr lang="en-US" sz="1700" dirty="0"/>
              <a:t>: Regularly back up sales and delivery data to safeguard against hardware or software failures.</a:t>
            </a:r>
          </a:p>
          <a:p>
            <a:pPr algn="l">
              <a:buFont typeface="Arial" panose="020B0604020202020204" pitchFamily="34" charset="0"/>
              <a:buChar char="•"/>
            </a:pPr>
            <a:r>
              <a:rPr lang="en-US" sz="1700" b="1" dirty="0"/>
              <a:t>Ongoing Data Monitoring</a:t>
            </a:r>
            <a:r>
              <a:rPr lang="en-US" sz="1700" dirty="0"/>
              <a:t>: Continuously analyze sales and delivery data to address emerging issues and inform decisions.</a:t>
            </a:r>
          </a:p>
          <a:p>
            <a:pPr marL="0" indent="0" algn="l">
              <a:buNone/>
            </a:pPr>
            <a:endParaRPr lang="en-US" sz="1700" dirty="0"/>
          </a:p>
        </p:txBody>
      </p:sp>
    </p:spTree>
    <p:extLst>
      <p:ext uri="{BB962C8B-B14F-4D97-AF65-F5344CB8AC3E}">
        <p14:creationId xmlns:p14="http://schemas.microsoft.com/office/powerpoint/2010/main" val="2886474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090B-312D-1079-53A8-4A56BC4F8DC4}"/>
              </a:ext>
            </a:extLst>
          </p:cNvPr>
          <p:cNvSpPr>
            <a:spLocks noGrp="1"/>
          </p:cNvSpPr>
          <p:nvPr>
            <p:ph type="title"/>
          </p:nvPr>
        </p:nvSpPr>
        <p:spPr/>
        <p:txBody>
          <a:bodyPr/>
          <a:lstStyle/>
          <a:p>
            <a:r>
              <a:rPr lang="en-US" dirty="0"/>
              <a:t>FUTURE CONSIDERATION AND TAKEAWAY</a:t>
            </a:r>
            <a:endParaRPr lang="en-IN" dirty="0"/>
          </a:p>
        </p:txBody>
      </p:sp>
      <p:sp>
        <p:nvSpPr>
          <p:cNvPr id="3" name="Footer Placeholder 2">
            <a:extLst>
              <a:ext uri="{FF2B5EF4-FFF2-40B4-BE49-F238E27FC236}">
                <a16:creationId xmlns:a16="http://schemas.microsoft.com/office/drawing/2014/main" id="{DF3F3E29-C580-270C-A9DA-12B6E8318DA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0017FCE-F39C-D3D2-B5E0-7B0B1B778481}"/>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5" name="Content Placeholder 4">
            <a:extLst>
              <a:ext uri="{FF2B5EF4-FFF2-40B4-BE49-F238E27FC236}">
                <a16:creationId xmlns:a16="http://schemas.microsoft.com/office/drawing/2014/main" id="{601793B4-D313-5C00-5FF7-9107EE47C4AE}"/>
              </a:ext>
            </a:extLst>
          </p:cNvPr>
          <p:cNvSpPr>
            <a:spLocks noGrp="1"/>
          </p:cNvSpPr>
          <p:nvPr>
            <p:ph sz="half" idx="1"/>
          </p:nvPr>
        </p:nvSpPr>
        <p:spPr/>
        <p:txBody>
          <a:bodyPr/>
          <a:lstStyle/>
          <a:p>
            <a:pPr algn="l">
              <a:buFont typeface="Arial" panose="020B0604020202020204" pitchFamily="34" charset="0"/>
              <a:buChar char="•"/>
            </a:pPr>
            <a:r>
              <a:rPr lang="en-US" sz="1700" b="1" dirty="0"/>
              <a:t>Skills Gained: </a:t>
            </a:r>
            <a:r>
              <a:rPr lang="en-US" sz="1700" dirty="0"/>
              <a:t>Enhanced data analysis, preparation, and database management skills.</a:t>
            </a:r>
          </a:p>
          <a:p>
            <a:pPr algn="l">
              <a:buFont typeface="Arial" panose="020B0604020202020204" pitchFamily="34" charset="0"/>
              <a:buChar char="•"/>
            </a:pPr>
            <a:r>
              <a:rPr lang="en-US" sz="1700" b="1" dirty="0"/>
              <a:t>Real-World Application: </a:t>
            </a:r>
            <a:r>
              <a:rPr lang="en-US" sz="1700" dirty="0"/>
              <a:t>Applying skills to drive data-driven decisions and operational optimization</a:t>
            </a:r>
            <a:r>
              <a:rPr lang="en-US" sz="1700" b="1" dirty="0"/>
              <a:t>.</a:t>
            </a:r>
          </a:p>
          <a:p>
            <a:pPr algn="l">
              <a:buFont typeface="Arial" panose="020B0604020202020204" pitchFamily="34" charset="0"/>
              <a:buChar char="•"/>
            </a:pPr>
            <a:r>
              <a:rPr lang="en-US" sz="1700" b="1" dirty="0"/>
              <a:t>Continuous Learning: </a:t>
            </a:r>
            <a:r>
              <a:rPr lang="en-US" sz="1700" dirty="0"/>
              <a:t>Commitment to staying updated on data analytics and database management.</a:t>
            </a:r>
          </a:p>
          <a:p>
            <a:pPr algn="l">
              <a:buFont typeface="Arial" panose="020B0604020202020204" pitchFamily="34" charset="0"/>
              <a:buChar char="•"/>
            </a:pPr>
            <a:r>
              <a:rPr lang="en-US" sz="1700" b="1" dirty="0"/>
              <a:t>Data Quality Emphasis: </a:t>
            </a:r>
            <a:r>
              <a:rPr lang="en-US" sz="1700" dirty="0"/>
              <a:t>Prioritizing data quality and governance for accurate results.</a:t>
            </a:r>
          </a:p>
          <a:p>
            <a:pPr algn="l">
              <a:buFont typeface="Arial" panose="020B0604020202020204" pitchFamily="34" charset="0"/>
              <a:buChar char="•"/>
            </a:pPr>
            <a:r>
              <a:rPr lang="en-US" sz="1700" b="1" dirty="0"/>
              <a:t>Advanced Analytics: </a:t>
            </a:r>
            <a:r>
              <a:rPr lang="en-US" sz="1700" dirty="0"/>
              <a:t>Exploring advanced analytics and machine learning for complex challenges</a:t>
            </a:r>
            <a:r>
              <a:rPr lang="en-US" sz="1700" b="1" dirty="0"/>
              <a:t>.</a:t>
            </a:r>
          </a:p>
          <a:p>
            <a:pPr algn="l">
              <a:buFont typeface="Arial" panose="020B0604020202020204" pitchFamily="34" charset="0"/>
              <a:buChar char="•"/>
            </a:pPr>
            <a:r>
              <a:rPr lang="en-US" sz="1700" b="1" dirty="0"/>
              <a:t>Relevance in Business: </a:t>
            </a:r>
            <a:r>
              <a:rPr lang="en-US" sz="1700" dirty="0"/>
              <a:t>Equipped with practical knowledge for today's data-driven business landscape.</a:t>
            </a:r>
          </a:p>
          <a:p>
            <a:endParaRPr lang="en-IN" dirty="0"/>
          </a:p>
        </p:txBody>
      </p:sp>
    </p:spTree>
    <p:extLst>
      <p:ext uri="{BB962C8B-B14F-4D97-AF65-F5344CB8AC3E}">
        <p14:creationId xmlns:p14="http://schemas.microsoft.com/office/powerpoint/2010/main" val="3851976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751398"/>
            <a:ext cx="10671048" cy="1362057"/>
          </a:xfrm>
        </p:spPr>
        <p:txBody>
          <a:bodyPr/>
          <a:lstStyle/>
          <a:p>
            <a:r>
              <a:rPr lang="en-US" dirty="0"/>
              <a:t>MEET OUR TEAM</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22</a:t>
            </a:fld>
            <a:endParaRPr lang="en-US" dirty="0"/>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758905" y="4989515"/>
            <a:ext cx="2598737" cy="1109662"/>
          </a:xfrm>
        </p:spPr>
        <p:txBody>
          <a:bodyPr/>
          <a:lstStyle/>
          <a:p>
            <a:r>
              <a:rPr lang="en-US" dirty="0"/>
              <a:t>Harpreet Kaur</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a:xfrm>
            <a:off x="916885" y="5599755"/>
            <a:ext cx="2283472" cy="365125"/>
          </a:xfrm>
        </p:spPr>
        <p:txBody>
          <a:bodyPr/>
          <a:lstStyle/>
          <a:p>
            <a:r>
              <a:rPr lang="en-US" dirty="0"/>
              <a:t>Member no 1</a:t>
            </a:r>
          </a:p>
        </p:txBody>
      </p:sp>
      <p:pic>
        <p:nvPicPr>
          <p:cNvPr id="18" name="Picture Placeholder 17">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2"/>
          <a:srcRect t="10032" b="10032"/>
          <a:stretch/>
        </p:blipFill>
        <p:spPr>
          <a:xfrm>
            <a:off x="3517361" y="2392619"/>
            <a:ext cx="2596896" cy="2596896"/>
          </a:xfrm>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3516747" y="4990111"/>
            <a:ext cx="2598737" cy="1109662"/>
          </a:xfrm>
        </p:spPr>
        <p:txBody>
          <a:bodyPr/>
          <a:lstStyle/>
          <a:p>
            <a:r>
              <a:rPr lang="en-US" dirty="0"/>
              <a:t>Abhin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a:xfrm>
            <a:off x="3674073" y="5600351"/>
            <a:ext cx="2283472" cy="365125"/>
          </a:xfrm>
        </p:spPr>
        <p:txBody>
          <a:bodyPr/>
          <a:lstStyle/>
          <a:p>
            <a:r>
              <a:rPr lang="en-US" dirty="0"/>
              <a:t>Member no 2</a:t>
            </a:r>
          </a:p>
        </p:txBody>
      </p:sp>
      <p:pic>
        <p:nvPicPr>
          <p:cNvPr id="20" name="Picture Placeholder 19">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3"/>
          <a:srcRect t="6571" b="6571"/>
          <a:stretch/>
        </p:blipFill>
        <p:spPr>
          <a:xfrm>
            <a:off x="6275817" y="2393215"/>
            <a:ext cx="2596896" cy="2596896"/>
          </a:xfrm>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6274589" y="4990707"/>
            <a:ext cx="2598737" cy="1109662"/>
          </a:xfrm>
        </p:spPr>
        <p:txBody>
          <a:bodyPr/>
          <a:lstStyle/>
          <a:p>
            <a:r>
              <a:rPr lang="en-US" dirty="0"/>
              <a:t>Vaishali Tiwari​</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a:xfrm>
            <a:off x="6432529" y="5600947"/>
            <a:ext cx="2283472" cy="365125"/>
          </a:xfrm>
        </p:spPr>
        <p:txBody>
          <a:bodyPr/>
          <a:lstStyle/>
          <a:p>
            <a:r>
              <a:rPr lang="en-US" dirty="0"/>
              <a:t>Member no 3</a:t>
            </a:r>
          </a:p>
        </p:txBody>
      </p:sp>
      <p:pic>
        <p:nvPicPr>
          <p:cNvPr id="22" name="Picture Placeholder 21">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4"/>
          <a:srcRect t="6266" b="6266"/>
          <a:stretch/>
        </p:blipFill>
        <p:spPr>
          <a:xfrm>
            <a:off x="9032431" y="2392023"/>
            <a:ext cx="2596896" cy="2596896"/>
          </a:xfrm>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9032431" y="4990707"/>
            <a:ext cx="2598737" cy="1109662"/>
          </a:xfrm>
        </p:spPr>
        <p:txBody>
          <a:bodyPr/>
          <a:lstStyle/>
          <a:p>
            <a:r>
              <a:rPr lang="en-US" dirty="0"/>
              <a:t>SUSMITA MANNA</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a:xfrm>
            <a:off x="9190984" y="5600947"/>
            <a:ext cx="2283472" cy="365125"/>
          </a:xfrm>
        </p:spPr>
        <p:txBody>
          <a:bodyPr/>
          <a:lstStyle/>
          <a:p>
            <a:r>
              <a:rPr lang="en-US" dirty="0"/>
              <a:t>Member no 4</a:t>
            </a:r>
          </a:p>
        </p:txBody>
      </p:sp>
      <p:pic>
        <p:nvPicPr>
          <p:cNvPr id="7" name="Picture 6">
            <a:extLst>
              <a:ext uri="{FF2B5EF4-FFF2-40B4-BE49-F238E27FC236}">
                <a16:creationId xmlns:a16="http://schemas.microsoft.com/office/drawing/2014/main" id="{B52D7DD1-34BA-BE79-E4D4-3599FD8451AD}"/>
              </a:ext>
            </a:extLst>
          </p:cNvPr>
          <p:cNvPicPr>
            <a:picLocks noChangeAspect="1"/>
          </p:cNvPicPr>
          <p:nvPr/>
        </p:nvPicPr>
        <p:blipFill>
          <a:blip r:embed="rId5"/>
          <a:stretch>
            <a:fillRect/>
          </a:stretch>
        </p:blipFill>
        <p:spPr>
          <a:xfrm>
            <a:off x="758904" y="2392024"/>
            <a:ext cx="2598737" cy="2598684"/>
          </a:xfrm>
          <a:prstGeom prst="rect">
            <a:avLst/>
          </a:prstGeom>
        </p:spPr>
      </p:pic>
    </p:spTree>
    <p:extLst>
      <p:ext uri="{BB962C8B-B14F-4D97-AF65-F5344CB8AC3E}">
        <p14:creationId xmlns:p14="http://schemas.microsoft.com/office/powerpoint/2010/main" val="201193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183732" y="106078"/>
            <a:ext cx="5693664" cy="1290461"/>
          </a:xfrm>
        </p:spPr>
        <p:txBody>
          <a:bodyPr/>
          <a:lstStyle/>
          <a:p>
            <a:r>
              <a:rPr lang="en-US" dirty="0"/>
              <a:t>AGENDA</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765624" y="2504624"/>
            <a:ext cx="5693664" cy="3051671"/>
          </a:xfrm>
        </p:spPr>
        <p:txBody>
          <a:bodyPr>
            <a:normAutofit/>
          </a:bodyPr>
          <a:lstStyle/>
          <a:p>
            <a:pPr algn="l">
              <a:buFont typeface="Arial" panose="020B0604020202020204" pitchFamily="34" charset="0"/>
              <a:buChar char="•"/>
            </a:pPr>
            <a:r>
              <a:rPr lang="en-US" sz="1800" b="1" dirty="0"/>
              <a:t>Case Study</a:t>
            </a:r>
            <a:r>
              <a:rPr lang="en-US" sz="1800" dirty="0"/>
              <a:t>: Utilizing SQL for Real-World Data Analysis</a:t>
            </a:r>
          </a:p>
          <a:p>
            <a:pPr algn="l"/>
            <a:endParaRPr lang="en-US" sz="1800" dirty="0"/>
          </a:p>
          <a:p>
            <a:pPr algn="l">
              <a:buFont typeface="Arial" panose="020B0604020202020204" pitchFamily="34" charset="0"/>
              <a:buChar char="•"/>
            </a:pPr>
            <a:r>
              <a:rPr lang="en-US" sz="1800" b="1" dirty="0"/>
              <a:t>Objective</a:t>
            </a:r>
            <a:r>
              <a:rPr lang="en-US" sz="1800" dirty="0"/>
              <a:t>: Hands-on Learning of SQL for Practical Problem Solving.</a:t>
            </a:r>
          </a:p>
          <a:p>
            <a:pPr algn="l"/>
            <a:endParaRPr lang="en-US" sz="1800" dirty="0"/>
          </a:p>
          <a:p>
            <a:pPr algn="l">
              <a:buFont typeface="Arial" panose="020B0604020202020204" pitchFamily="34" charset="0"/>
              <a:buChar char="•"/>
            </a:pPr>
            <a:r>
              <a:rPr lang="en-US" sz="1800" b="1" dirty="0"/>
              <a:t>Topics Covered</a:t>
            </a:r>
            <a:r>
              <a:rPr lang="en-US" sz="1800" dirty="0"/>
              <a:t>: Data Challenges, SQL Solutions, Insights, SQL Trigger</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000852" y="89452"/>
            <a:ext cx="5693664" cy="1980417"/>
          </a:xfrm>
        </p:spPr>
        <p:txBody>
          <a:bodyPr/>
          <a:lstStyle/>
          <a:p>
            <a:r>
              <a:rPr lang="en-IN" dirty="0"/>
              <a:t>Challenges Addressed</a:t>
            </a:r>
            <a:endParaRPr lang="en-US" dirty="0"/>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649244" y="2637628"/>
            <a:ext cx="5956900" cy="3322598"/>
          </a:xfrm>
        </p:spPr>
        <p:txBody>
          <a:bodyPr>
            <a:normAutofit fontScale="92500" lnSpcReduction="10000"/>
          </a:bodyPr>
          <a:lstStyle/>
          <a:p>
            <a:pPr marL="285750" indent="-285750" algn="l">
              <a:buFont typeface="Wingdings" panose="05000000000000000000" pitchFamily="2" charset="2"/>
              <a:buChar char="q"/>
            </a:pPr>
            <a:r>
              <a:rPr lang="en-US" sz="1400" b="1" dirty="0"/>
              <a:t>Schema Understanding</a:t>
            </a:r>
            <a:r>
              <a:rPr lang="en-US" sz="1400" dirty="0"/>
              <a:t>:</a:t>
            </a:r>
          </a:p>
          <a:p>
            <a:pPr marL="457200" lvl="1" indent="0" algn="l">
              <a:buNone/>
            </a:pPr>
            <a:r>
              <a:rPr lang="en-US" sz="1400" dirty="0"/>
              <a:t>Database schema involves multiple tables with distinct structures and relationships. Comprehending the schema is crucial for data navigation.</a:t>
            </a:r>
          </a:p>
          <a:p>
            <a:pPr marL="285750" indent="-285750" algn="l">
              <a:buFont typeface="Wingdings" panose="05000000000000000000" pitchFamily="2" charset="2"/>
              <a:buChar char="q"/>
            </a:pPr>
            <a:r>
              <a:rPr lang="en-US" sz="1400" b="1" dirty="0"/>
              <a:t>Data Extraction</a:t>
            </a:r>
            <a:r>
              <a:rPr lang="en-US" sz="1400" dirty="0"/>
              <a:t>:</a:t>
            </a:r>
          </a:p>
          <a:p>
            <a:pPr marL="457200" lvl="1" indent="0" algn="l">
              <a:buNone/>
            </a:pPr>
            <a:r>
              <a:rPr lang="en-US" sz="1400" dirty="0"/>
              <a:t>Extracting pertinent data demands SQL queries for selection, filtering, and table joins.</a:t>
            </a:r>
          </a:p>
          <a:p>
            <a:pPr marL="285750" indent="-285750" algn="l">
              <a:buFont typeface="Wingdings" panose="05000000000000000000" pitchFamily="2" charset="2"/>
              <a:buChar char="q"/>
            </a:pPr>
            <a:r>
              <a:rPr lang="en-US" sz="1400" b="1" dirty="0"/>
              <a:t>Calculation and Aggregation</a:t>
            </a:r>
            <a:r>
              <a:rPr lang="en-US" sz="1400" dirty="0"/>
              <a:t>:</a:t>
            </a:r>
          </a:p>
          <a:p>
            <a:pPr marL="457200" lvl="1" indent="0" algn="l">
              <a:buNone/>
            </a:pPr>
            <a:r>
              <a:rPr lang="en-US" sz="1400" dirty="0"/>
              <a:t>Complex metrics like order counts, delivery times, sales, and profit require precise SQL functions.</a:t>
            </a:r>
          </a:p>
          <a:p>
            <a:pPr marL="285750" indent="-285750" algn="l">
              <a:buFont typeface="Wingdings" panose="05000000000000000000" pitchFamily="2" charset="2"/>
              <a:buChar char="q"/>
            </a:pPr>
            <a:r>
              <a:rPr lang="en-US" sz="1400" b="1" dirty="0"/>
              <a:t>Data Presentation</a:t>
            </a:r>
            <a:r>
              <a:rPr lang="en-US" sz="1400" dirty="0"/>
              <a:t>:</a:t>
            </a:r>
          </a:p>
          <a:p>
            <a:pPr marL="457200" lvl="1" indent="0" algn="l">
              <a:buNone/>
            </a:pPr>
            <a:r>
              <a:rPr lang="en-US" sz="1400" dirty="0"/>
              <a:t>Effective results communication is vital, ensuring clarity and organization.</a:t>
            </a:r>
          </a:p>
          <a:p>
            <a:r>
              <a:rPr lang="en-US" sz="800" dirty="0"/>
              <a:t>.</a:t>
            </a:r>
          </a:p>
        </p:txBody>
      </p:sp>
    </p:spTree>
    <p:extLst>
      <p:ext uri="{BB962C8B-B14F-4D97-AF65-F5344CB8AC3E}">
        <p14:creationId xmlns:p14="http://schemas.microsoft.com/office/powerpoint/2010/main" val="1898002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009165" y="89453"/>
            <a:ext cx="5693664" cy="1140832"/>
          </a:xfrm>
        </p:spPr>
        <p:txBody>
          <a:bodyPr/>
          <a:lstStyle/>
          <a:p>
            <a:r>
              <a:rPr lang="en-IN" dirty="0"/>
              <a:t>Methodology</a:t>
            </a:r>
            <a:endParaRPr lang="en-US" dirty="0"/>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632619" y="2657163"/>
            <a:ext cx="5956900" cy="3322598"/>
          </a:xfrm>
        </p:spPr>
        <p:txBody>
          <a:bodyPr>
            <a:normAutofit fontScale="92500" lnSpcReduction="20000"/>
          </a:bodyPr>
          <a:lstStyle/>
          <a:p>
            <a:pPr algn="l">
              <a:buFont typeface="Arial" panose="020B0604020202020204" pitchFamily="34" charset="0"/>
              <a:buChar char="•"/>
            </a:pPr>
            <a:r>
              <a:rPr lang="en-US" sz="1600" b="1" dirty="0"/>
              <a:t>SQL &amp; MySQL 8.0</a:t>
            </a:r>
            <a:r>
              <a:rPr lang="en-US" b="1" i="0" dirty="0">
                <a:solidFill>
                  <a:srgbClr val="374151"/>
                </a:solidFill>
                <a:effectLst/>
                <a:latin typeface="Söhne"/>
              </a:rPr>
              <a:t>:</a:t>
            </a:r>
            <a:endParaRPr lang="en-US" b="0" i="0" dirty="0">
              <a:solidFill>
                <a:srgbClr val="374151"/>
              </a:solidFill>
              <a:effectLst/>
              <a:latin typeface="Söhne"/>
            </a:endParaRPr>
          </a:p>
          <a:p>
            <a:pPr marL="742950" lvl="1" indent="-285750" algn="l">
              <a:buFont typeface="Arial" panose="020B0604020202020204" pitchFamily="34" charset="0"/>
              <a:buChar char="•"/>
            </a:pPr>
            <a:r>
              <a:rPr lang="en-US" sz="1600" dirty="0"/>
              <a:t>SQL and MySQL Workbench 8.0 were our primary tools</a:t>
            </a:r>
            <a:r>
              <a:rPr lang="en-US" b="0" i="0" dirty="0">
                <a:solidFill>
                  <a:srgbClr val="374151"/>
                </a:solidFill>
                <a:effectLst/>
                <a:latin typeface="Söhne"/>
              </a:rPr>
              <a:t>.</a:t>
            </a:r>
          </a:p>
          <a:p>
            <a:pPr algn="l">
              <a:buFont typeface="Arial" panose="020B0604020202020204" pitchFamily="34" charset="0"/>
              <a:buChar char="•"/>
            </a:pPr>
            <a:r>
              <a:rPr lang="en-US" sz="1600" b="1" dirty="0"/>
              <a:t>Versatile SQL</a:t>
            </a:r>
            <a:r>
              <a:rPr lang="en-US" b="1" i="0" dirty="0">
                <a:solidFill>
                  <a:srgbClr val="374151"/>
                </a:solidFill>
                <a:effectLst/>
                <a:latin typeface="Söhne"/>
              </a:rPr>
              <a:t>:</a:t>
            </a:r>
            <a:endParaRPr lang="en-US" b="0" i="0" dirty="0">
              <a:solidFill>
                <a:srgbClr val="374151"/>
              </a:solidFill>
              <a:effectLst/>
              <a:latin typeface="Söhne"/>
            </a:endParaRPr>
          </a:p>
          <a:p>
            <a:pPr marL="742950" lvl="1" indent="-285750" algn="l">
              <a:buFont typeface="Arial" panose="020B0604020202020204" pitchFamily="34" charset="0"/>
              <a:buChar char="•"/>
            </a:pPr>
            <a:r>
              <a:rPr lang="en-US" sz="1600" dirty="0"/>
              <a:t>SQL's adaptability makes it ideal for data tasks</a:t>
            </a:r>
            <a:r>
              <a:rPr lang="en-US" b="0" i="0" dirty="0">
                <a:solidFill>
                  <a:srgbClr val="374151"/>
                </a:solidFill>
                <a:effectLst/>
                <a:latin typeface="Söhne"/>
              </a:rPr>
              <a:t>.</a:t>
            </a:r>
          </a:p>
          <a:p>
            <a:pPr algn="l">
              <a:buFont typeface="Arial" panose="020B0604020202020204" pitchFamily="34" charset="0"/>
              <a:buChar char="•"/>
            </a:pPr>
            <a:r>
              <a:rPr lang="en-US" sz="1600" b="1" dirty="0"/>
              <a:t>Data to Insights</a:t>
            </a:r>
            <a:r>
              <a:rPr lang="en-US" b="1" i="0" dirty="0">
                <a:solidFill>
                  <a:srgbClr val="374151"/>
                </a:solidFill>
                <a:effectLst/>
                <a:latin typeface="Söhne"/>
              </a:rPr>
              <a:t>:</a:t>
            </a:r>
            <a:endParaRPr lang="en-US" b="0" i="0" dirty="0">
              <a:solidFill>
                <a:srgbClr val="374151"/>
              </a:solidFill>
              <a:effectLst/>
              <a:latin typeface="Söhne"/>
            </a:endParaRPr>
          </a:p>
          <a:p>
            <a:pPr marL="742950" lvl="1" indent="-285750" algn="l">
              <a:buFont typeface="Arial" panose="020B0604020202020204" pitchFamily="34" charset="0"/>
              <a:buChar char="•"/>
            </a:pPr>
            <a:r>
              <a:rPr lang="en-US" sz="1600" dirty="0"/>
              <a:t>SQL bridges data and insights efficiently</a:t>
            </a:r>
            <a:r>
              <a:rPr lang="en-US" b="0" i="0" dirty="0">
                <a:solidFill>
                  <a:srgbClr val="374151"/>
                </a:solidFill>
                <a:effectLst/>
                <a:latin typeface="Söhne"/>
              </a:rPr>
              <a:t>.</a:t>
            </a:r>
          </a:p>
          <a:p>
            <a:pPr algn="l">
              <a:buFont typeface="Arial" panose="020B0604020202020204" pitchFamily="34" charset="0"/>
              <a:buChar char="•"/>
            </a:pPr>
            <a:r>
              <a:rPr lang="en-US" sz="1600" b="1" dirty="0"/>
              <a:t>Transferable Skills:</a:t>
            </a:r>
          </a:p>
          <a:p>
            <a:pPr marL="742950" lvl="1" indent="-285750" algn="l">
              <a:buFont typeface="Arial" panose="020B0604020202020204" pitchFamily="34" charset="0"/>
              <a:buChar char="•"/>
            </a:pPr>
            <a:r>
              <a:rPr lang="en-US" sz="1600" dirty="0"/>
              <a:t>Proficiency in SQL has broad applications.</a:t>
            </a:r>
          </a:p>
        </p:txBody>
      </p:sp>
    </p:spTree>
    <p:extLst>
      <p:ext uri="{BB962C8B-B14F-4D97-AF65-F5344CB8AC3E}">
        <p14:creationId xmlns:p14="http://schemas.microsoft.com/office/powerpoint/2010/main" val="1427980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64490" y="1077000"/>
            <a:ext cx="4282750" cy="1091251"/>
          </a:xfrm>
        </p:spPr>
        <p:txBody>
          <a:bodyPr/>
          <a:lstStyle/>
          <a:p>
            <a:r>
              <a:rPr lang="en-US" sz="3200" dirty="0"/>
              <a:t>Problems &amp; </a:t>
            </a:r>
            <a:br>
              <a:rPr lang="en-US" sz="3200" dirty="0"/>
            </a:br>
            <a:r>
              <a:rPr lang="en-US" sz="3200" dirty="0"/>
              <a:t>solutions on sales </a:t>
            </a:r>
            <a:r>
              <a:rPr lang="en-US" sz="2800" dirty="0"/>
              <a:t>and</a:t>
            </a:r>
            <a:r>
              <a:rPr lang="en-US" sz="3200" dirty="0"/>
              <a:t> delivery</a:t>
            </a:r>
            <a:endParaRPr lang="en-IN" sz="32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295469" y="184965"/>
            <a:ext cx="7169021" cy="1091251"/>
          </a:xfrm>
        </p:spPr>
        <p:txBody>
          <a:bodyPr/>
          <a:lstStyle/>
          <a:p>
            <a:r>
              <a:rPr lang="en-US" dirty="0"/>
              <a:t>Question 1: Find the top 3 customers who have the maximum number of orders</a:t>
            </a:r>
          </a:p>
          <a:p>
            <a:endParaRPr lang="en-IN" dirty="0"/>
          </a:p>
        </p:txBody>
      </p:sp>
      <p:pic>
        <p:nvPicPr>
          <p:cNvPr id="7" name="Picture 6">
            <a:extLst>
              <a:ext uri="{FF2B5EF4-FFF2-40B4-BE49-F238E27FC236}">
                <a16:creationId xmlns:a16="http://schemas.microsoft.com/office/drawing/2014/main" id="{52F71E7B-A08B-6FA4-E8D9-6CF6F4E70267}"/>
              </a:ext>
            </a:extLst>
          </p:cNvPr>
          <p:cNvPicPr>
            <a:picLocks noChangeAspect="1"/>
          </p:cNvPicPr>
          <p:nvPr/>
        </p:nvPicPr>
        <p:blipFill>
          <a:blip r:embed="rId2"/>
          <a:stretch>
            <a:fillRect/>
          </a:stretch>
        </p:blipFill>
        <p:spPr>
          <a:xfrm>
            <a:off x="444760" y="1476523"/>
            <a:ext cx="3315477" cy="2730393"/>
          </a:xfrm>
          <a:prstGeom prst="rect">
            <a:avLst/>
          </a:prstGeom>
          <a:ln w="28575">
            <a:solidFill>
              <a:schemeClr val="tx1"/>
            </a:solidFill>
          </a:ln>
        </p:spPr>
      </p:pic>
      <p:pic>
        <p:nvPicPr>
          <p:cNvPr id="9" name="Picture 8">
            <a:extLst>
              <a:ext uri="{FF2B5EF4-FFF2-40B4-BE49-F238E27FC236}">
                <a16:creationId xmlns:a16="http://schemas.microsoft.com/office/drawing/2014/main" id="{F65F25C0-6FF1-E312-A5D2-B86DEF53FF82}"/>
              </a:ext>
            </a:extLst>
          </p:cNvPr>
          <p:cNvPicPr>
            <a:picLocks noChangeAspect="1"/>
          </p:cNvPicPr>
          <p:nvPr/>
        </p:nvPicPr>
        <p:blipFill>
          <a:blip r:embed="rId3"/>
          <a:stretch>
            <a:fillRect/>
          </a:stretch>
        </p:blipFill>
        <p:spPr>
          <a:xfrm>
            <a:off x="3962400" y="1507369"/>
            <a:ext cx="3228130" cy="1341098"/>
          </a:xfrm>
          <a:prstGeom prst="rect">
            <a:avLst/>
          </a:prstGeom>
        </p:spPr>
      </p:pic>
      <p:sp>
        <p:nvSpPr>
          <p:cNvPr id="12" name="TextBox 11">
            <a:extLst>
              <a:ext uri="{FF2B5EF4-FFF2-40B4-BE49-F238E27FC236}">
                <a16:creationId xmlns:a16="http://schemas.microsoft.com/office/drawing/2014/main" id="{B0450691-0451-3C1D-7146-0B0840160BA9}"/>
              </a:ext>
            </a:extLst>
          </p:cNvPr>
          <p:cNvSpPr txBox="1"/>
          <p:nvPr/>
        </p:nvSpPr>
        <p:spPr>
          <a:xfrm>
            <a:off x="3962400" y="3159667"/>
            <a:ext cx="778484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COUNT(</a:t>
            </a:r>
            <a:r>
              <a:rPr lang="en-US" sz="1400" dirty="0" err="1"/>
              <a:t>m.Ord_id</a:t>
            </a:r>
            <a:r>
              <a:rPr lang="en-US" sz="1400" dirty="0"/>
              <a:t>) AS </a:t>
            </a:r>
            <a:r>
              <a:rPr lang="en-US" sz="1400" dirty="0" err="1"/>
              <a:t>order_count</a:t>
            </a:r>
            <a:r>
              <a:rPr lang="en-US" sz="1400" dirty="0"/>
              <a:t>: We use the COUNT() function to calculate the number of orders for each customer. We alias this count as </a:t>
            </a:r>
            <a:r>
              <a:rPr lang="en-US" sz="1400" dirty="0" err="1"/>
              <a:t>order_count</a:t>
            </a:r>
            <a:r>
              <a:rPr lang="en-US" sz="1400" dirty="0"/>
              <a:t> for readability in the result.</a:t>
            </a:r>
          </a:p>
          <a:p>
            <a:endParaRPr lang="en-US" sz="1400" dirty="0"/>
          </a:p>
          <a:p>
            <a:pPr marL="285750" indent="-285750">
              <a:buFont typeface="Arial" panose="020B0604020202020204" pitchFamily="34" charset="0"/>
              <a:buChar char="•"/>
            </a:pPr>
            <a:r>
              <a:rPr lang="en-US" sz="1400" dirty="0"/>
              <a:t>We use a JOIN operation to combine the two tables based on the common </a:t>
            </a:r>
            <a:r>
              <a:rPr lang="en-US" sz="1400" dirty="0" err="1"/>
              <a:t>Cust_id</a:t>
            </a:r>
            <a:r>
              <a:rPr lang="en-US" sz="1400" dirty="0"/>
              <a:t> column. This links customer data from </a:t>
            </a:r>
            <a:r>
              <a:rPr lang="en-US" sz="1400" dirty="0" err="1"/>
              <a:t>cust_dimen</a:t>
            </a:r>
            <a:r>
              <a:rPr lang="en-US" sz="1400" dirty="0"/>
              <a:t> with order data from </a:t>
            </a:r>
            <a:r>
              <a:rPr lang="en-US" sz="1400" dirty="0" err="1"/>
              <a:t>market_fact</a:t>
            </a:r>
            <a:r>
              <a:rPr lang="en-US" sz="1400" dirty="0"/>
              <a:t>. </a:t>
            </a:r>
          </a:p>
          <a:p>
            <a:endParaRPr lang="en-IN" sz="1400" dirty="0"/>
          </a:p>
        </p:txBody>
      </p:sp>
      <p:sp>
        <p:nvSpPr>
          <p:cNvPr id="13" name="TextBox 12">
            <a:extLst>
              <a:ext uri="{FF2B5EF4-FFF2-40B4-BE49-F238E27FC236}">
                <a16:creationId xmlns:a16="http://schemas.microsoft.com/office/drawing/2014/main" id="{0A158FC5-F233-F8C1-7D44-F574AAF530ED}"/>
              </a:ext>
            </a:extLst>
          </p:cNvPr>
          <p:cNvSpPr txBox="1"/>
          <p:nvPr/>
        </p:nvSpPr>
        <p:spPr>
          <a:xfrm>
            <a:off x="345232" y="4350300"/>
            <a:ext cx="11402008" cy="187743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1400" dirty="0"/>
              <a:t>GROUP BY Clause: We group the results by </a:t>
            </a:r>
            <a:r>
              <a:rPr lang="en-US" sz="1400" dirty="0" err="1"/>
              <a:t>Customer_Name</a:t>
            </a:r>
            <a:r>
              <a:rPr lang="en-US" sz="1400" dirty="0"/>
              <a:t> and </a:t>
            </a:r>
            <a:r>
              <a:rPr lang="en-US" sz="1400" dirty="0" err="1"/>
              <a:t>Cust_id</a:t>
            </a:r>
            <a:r>
              <a:rPr lang="en-US" sz="1400" dirty="0"/>
              <a:t>. This means that the count of orders will be calculated for each unique customer.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ORDER BY Clause: We sort the results in descending order of </a:t>
            </a:r>
            <a:r>
              <a:rPr lang="en-US" sz="1400" dirty="0" err="1"/>
              <a:t>order_count</a:t>
            </a:r>
            <a:r>
              <a:rPr lang="en-US" sz="1400" dirty="0"/>
              <a:t>. This means that customers with the most orders will appear at the top.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LIMIT Clause: Finally, we use the LIMIT clause to restrict the result set to the top 3 rows, which gives us the three customers with the maximum number of orders.</a:t>
            </a:r>
            <a:endParaRPr lang="en-IN" sz="1400" dirty="0"/>
          </a:p>
        </p:txBody>
      </p:sp>
    </p:spTree>
    <p:extLst>
      <p:ext uri="{BB962C8B-B14F-4D97-AF65-F5344CB8AC3E}">
        <p14:creationId xmlns:p14="http://schemas.microsoft.com/office/powerpoint/2010/main" val="1599276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64490" y="416118"/>
            <a:ext cx="4282750" cy="1091251"/>
          </a:xfrm>
        </p:spPr>
        <p:txBody>
          <a:bodyPr/>
          <a:lstStyle/>
          <a:p>
            <a:r>
              <a:rPr lang="en-US" sz="3600" dirty="0"/>
              <a:t>Problems &amp; </a:t>
            </a:r>
            <a:br>
              <a:rPr lang="en-US" sz="3600" dirty="0"/>
            </a:br>
            <a:r>
              <a:rPr lang="en-US" sz="3600" dirty="0"/>
              <a:t>solutions</a:t>
            </a:r>
            <a:endParaRPr lang="en-IN" sz="36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444760" y="152516"/>
            <a:ext cx="7169021" cy="1091251"/>
          </a:xfrm>
        </p:spPr>
        <p:txBody>
          <a:bodyPr/>
          <a:lstStyle/>
          <a:p>
            <a:pPr algn="l"/>
            <a:r>
              <a:rPr lang="en-US" sz="2000" dirty="0"/>
              <a:t>Question 2: Create a new column </a:t>
            </a:r>
            <a:r>
              <a:rPr lang="en-US" sz="2000" dirty="0" err="1"/>
              <a:t>DaysTakenForDelivery</a:t>
            </a:r>
            <a:r>
              <a:rPr lang="en-US" sz="2000" dirty="0"/>
              <a:t> that contains the date difference between </a:t>
            </a:r>
            <a:r>
              <a:rPr lang="en-US" sz="2000" dirty="0" err="1"/>
              <a:t>Order_Date</a:t>
            </a:r>
            <a:r>
              <a:rPr lang="en-US" sz="2000" dirty="0"/>
              <a:t> and </a:t>
            </a:r>
            <a:r>
              <a:rPr lang="en-US" sz="2000" dirty="0" err="1"/>
              <a:t>Ship_Date</a:t>
            </a:r>
            <a:r>
              <a:rPr lang="en-US" sz="2000" dirty="0"/>
              <a:t>.</a:t>
            </a:r>
            <a:endParaRPr lang="en-IN" sz="2000" dirty="0"/>
          </a:p>
        </p:txBody>
      </p:sp>
      <p:pic>
        <p:nvPicPr>
          <p:cNvPr id="5" name="Picture 4">
            <a:extLst>
              <a:ext uri="{FF2B5EF4-FFF2-40B4-BE49-F238E27FC236}">
                <a16:creationId xmlns:a16="http://schemas.microsoft.com/office/drawing/2014/main" id="{48ACFA71-5DB2-75E8-ACD1-DBE425A73091}"/>
              </a:ext>
            </a:extLst>
          </p:cNvPr>
          <p:cNvPicPr>
            <a:picLocks noChangeAspect="1"/>
          </p:cNvPicPr>
          <p:nvPr/>
        </p:nvPicPr>
        <p:blipFill>
          <a:blip r:embed="rId2"/>
          <a:stretch>
            <a:fillRect/>
          </a:stretch>
        </p:blipFill>
        <p:spPr>
          <a:xfrm>
            <a:off x="345232" y="1506400"/>
            <a:ext cx="5523723" cy="2608393"/>
          </a:xfrm>
          <a:prstGeom prst="rect">
            <a:avLst/>
          </a:prstGeom>
        </p:spPr>
      </p:pic>
      <p:pic>
        <p:nvPicPr>
          <p:cNvPr id="8" name="Picture 7">
            <a:extLst>
              <a:ext uri="{FF2B5EF4-FFF2-40B4-BE49-F238E27FC236}">
                <a16:creationId xmlns:a16="http://schemas.microsoft.com/office/drawing/2014/main" id="{22316A02-9A00-BD10-5D00-698C0F5712FE}"/>
              </a:ext>
            </a:extLst>
          </p:cNvPr>
          <p:cNvPicPr>
            <a:picLocks noChangeAspect="1"/>
          </p:cNvPicPr>
          <p:nvPr/>
        </p:nvPicPr>
        <p:blipFill>
          <a:blip r:embed="rId3"/>
          <a:stretch>
            <a:fillRect/>
          </a:stretch>
        </p:blipFill>
        <p:spPr>
          <a:xfrm>
            <a:off x="4251800" y="4255116"/>
            <a:ext cx="3688400" cy="2217612"/>
          </a:xfrm>
          <a:prstGeom prst="rect">
            <a:avLst/>
          </a:prstGeom>
        </p:spPr>
      </p:pic>
    </p:spTree>
    <p:extLst>
      <p:ext uri="{BB962C8B-B14F-4D97-AF65-F5344CB8AC3E}">
        <p14:creationId xmlns:p14="http://schemas.microsoft.com/office/powerpoint/2010/main" val="313503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64490" y="416118"/>
            <a:ext cx="4282750" cy="1091251"/>
          </a:xfrm>
        </p:spPr>
        <p:txBody>
          <a:bodyPr/>
          <a:lstStyle/>
          <a:p>
            <a:r>
              <a:rPr lang="en-US" sz="3600" dirty="0"/>
              <a:t>Problems &amp; </a:t>
            </a:r>
            <a:br>
              <a:rPr lang="en-US" sz="3600" dirty="0"/>
            </a:br>
            <a:r>
              <a:rPr lang="en-US" sz="3600" dirty="0"/>
              <a:t>solutions</a:t>
            </a:r>
            <a:endParaRPr lang="en-IN" sz="36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295469" y="169141"/>
            <a:ext cx="7169021" cy="1091251"/>
          </a:xfrm>
        </p:spPr>
        <p:txBody>
          <a:bodyPr/>
          <a:lstStyle/>
          <a:p>
            <a:r>
              <a:rPr lang="en-US" dirty="0"/>
              <a:t>Question 3: Find the customer whose order took the maximum time to get delivered. </a:t>
            </a:r>
            <a:endParaRPr lang="en-IN" dirty="0"/>
          </a:p>
        </p:txBody>
      </p:sp>
      <p:pic>
        <p:nvPicPr>
          <p:cNvPr id="5" name="Picture 4">
            <a:extLst>
              <a:ext uri="{FF2B5EF4-FFF2-40B4-BE49-F238E27FC236}">
                <a16:creationId xmlns:a16="http://schemas.microsoft.com/office/drawing/2014/main" id="{0D25644C-FE58-D907-6AFC-05F5E7D937A1}"/>
              </a:ext>
            </a:extLst>
          </p:cNvPr>
          <p:cNvPicPr>
            <a:picLocks noChangeAspect="1"/>
          </p:cNvPicPr>
          <p:nvPr/>
        </p:nvPicPr>
        <p:blipFill>
          <a:blip r:embed="rId2"/>
          <a:stretch>
            <a:fillRect/>
          </a:stretch>
        </p:blipFill>
        <p:spPr>
          <a:xfrm>
            <a:off x="444760" y="1476522"/>
            <a:ext cx="6571860" cy="3337113"/>
          </a:xfrm>
          <a:prstGeom prst="rect">
            <a:avLst/>
          </a:prstGeom>
        </p:spPr>
      </p:pic>
      <p:pic>
        <p:nvPicPr>
          <p:cNvPr id="8" name="Picture 7">
            <a:extLst>
              <a:ext uri="{FF2B5EF4-FFF2-40B4-BE49-F238E27FC236}">
                <a16:creationId xmlns:a16="http://schemas.microsoft.com/office/drawing/2014/main" id="{7E7BA50C-5ACC-431E-37E8-7402BE69D4FD}"/>
              </a:ext>
            </a:extLst>
          </p:cNvPr>
          <p:cNvPicPr>
            <a:picLocks noChangeAspect="1"/>
          </p:cNvPicPr>
          <p:nvPr/>
        </p:nvPicPr>
        <p:blipFill>
          <a:blip r:embed="rId3"/>
          <a:stretch>
            <a:fillRect/>
          </a:stretch>
        </p:blipFill>
        <p:spPr>
          <a:xfrm>
            <a:off x="4899466" y="4886956"/>
            <a:ext cx="4816257" cy="1874682"/>
          </a:xfrm>
          <a:prstGeom prst="rect">
            <a:avLst/>
          </a:prstGeom>
        </p:spPr>
      </p:pic>
    </p:spTree>
    <p:extLst>
      <p:ext uri="{BB962C8B-B14F-4D97-AF65-F5344CB8AC3E}">
        <p14:creationId xmlns:p14="http://schemas.microsoft.com/office/powerpoint/2010/main" val="283434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8F6-5D0E-77D8-CF49-3A587C06A7C9}"/>
              </a:ext>
            </a:extLst>
          </p:cNvPr>
          <p:cNvSpPr>
            <a:spLocks noGrp="1"/>
          </p:cNvSpPr>
          <p:nvPr>
            <p:ph type="title"/>
          </p:nvPr>
        </p:nvSpPr>
        <p:spPr>
          <a:xfrm>
            <a:off x="7464490" y="416118"/>
            <a:ext cx="4282750" cy="1091251"/>
          </a:xfrm>
        </p:spPr>
        <p:txBody>
          <a:bodyPr/>
          <a:lstStyle/>
          <a:p>
            <a:r>
              <a:rPr lang="en-US" sz="3600" dirty="0"/>
              <a:t>Problems &amp; </a:t>
            </a:r>
            <a:br>
              <a:rPr lang="en-US" sz="3600" dirty="0"/>
            </a:br>
            <a:r>
              <a:rPr lang="en-US" sz="3600" dirty="0"/>
              <a:t>solutions</a:t>
            </a:r>
            <a:endParaRPr lang="en-IN" sz="3600" dirty="0"/>
          </a:p>
        </p:txBody>
      </p:sp>
      <p:sp>
        <p:nvSpPr>
          <p:cNvPr id="3" name="Text Placeholder 2">
            <a:extLst>
              <a:ext uri="{FF2B5EF4-FFF2-40B4-BE49-F238E27FC236}">
                <a16:creationId xmlns:a16="http://schemas.microsoft.com/office/drawing/2014/main" id="{219D9E00-3E43-FA62-2076-1D9D651505E0}"/>
              </a:ext>
            </a:extLst>
          </p:cNvPr>
          <p:cNvSpPr>
            <a:spLocks noGrp="1"/>
          </p:cNvSpPr>
          <p:nvPr>
            <p:ph type="body" idx="1"/>
          </p:nvPr>
        </p:nvSpPr>
        <p:spPr>
          <a:xfrm>
            <a:off x="444760" y="385272"/>
            <a:ext cx="7169021" cy="1091251"/>
          </a:xfrm>
        </p:spPr>
        <p:txBody>
          <a:bodyPr/>
          <a:lstStyle/>
          <a:p>
            <a:pPr algn="l"/>
            <a:r>
              <a:rPr lang="en-US" dirty="0"/>
              <a:t>Question 4: Retrieve total sales made by each product from the data (use Windows function).</a:t>
            </a:r>
            <a:endParaRPr lang="en-IN" dirty="0"/>
          </a:p>
        </p:txBody>
      </p:sp>
      <p:pic>
        <p:nvPicPr>
          <p:cNvPr id="5" name="Picture 4">
            <a:extLst>
              <a:ext uri="{FF2B5EF4-FFF2-40B4-BE49-F238E27FC236}">
                <a16:creationId xmlns:a16="http://schemas.microsoft.com/office/drawing/2014/main" id="{D78F2220-4E78-33FA-3FCC-542D073411B8}"/>
              </a:ext>
            </a:extLst>
          </p:cNvPr>
          <p:cNvPicPr>
            <a:picLocks noChangeAspect="1"/>
          </p:cNvPicPr>
          <p:nvPr/>
        </p:nvPicPr>
        <p:blipFill>
          <a:blip r:embed="rId2"/>
          <a:stretch>
            <a:fillRect/>
          </a:stretch>
        </p:blipFill>
        <p:spPr>
          <a:xfrm>
            <a:off x="444760" y="1538215"/>
            <a:ext cx="7331075" cy="1432684"/>
          </a:xfrm>
          <a:prstGeom prst="rect">
            <a:avLst/>
          </a:prstGeom>
        </p:spPr>
      </p:pic>
      <p:pic>
        <p:nvPicPr>
          <p:cNvPr id="8" name="Picture 7">
            <a:extLst>
              <a:ext uri="{FF2B5EF4-FFF2-40B4-BE49-F238E27FC236}">
                <a16:creationId xmlns:a16="http://schemas.microsoft.com/office/drawing/2014/main" id="{24C340D5-D1B6-83EF-019D-799A35B82116}"/>
              </a:ext>
            </a:extLst>
          </p:cNvPr>
          <p:cNvPicPr>
            <a:picLocks noChangeAspect="1"/>
          </p:cNvPicPr>
          <p:nvPr/>
        </p:nvPicPr>
        <p:blipFill>
          <a:blip r:embed="rId3"/>
          <a:stretch>
            <a:fillRect/>
          </a:stretch>
        </p:blipFill>
        <p:spPr>
          <a:xfrm>
            <a:off x="3829435" y="3806789"/>
            <a:ext cx="4282750" cy="2693553"/>
          </a:xfrm>
          <a:prstGeom prst="rect">
            <a:avLst/>
          </a:prstGeom>
        </p:spPr>
      </p:pic>
    </p:spTree>
    <p:extLst>
      <p:ext uri="{BB962C8B-B14F-4D97-AF65-F5344CB8AC3E}">
        <p14:creationId xmlns:p14="http://schemas.microsoft.com/office/powerpoint/2010/main" val="3798428397"/>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3.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{01C41D5D-F051-43C9-84D4-168C4B6121A1}tf78438558_win32</Template>
  <TotalTime>1111</TotalTime>
  <Words>1447</Words>
  <Application>Microsoft Office PowerPoint</Application>
  <PresentationFormat>Widescreen</PresentationFormat>
  <Paragraphs>114</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Calibri</vt:lpstr>
      <vt:lpstr>Sabon Next LT</vt:lpstr>
      <vt:lpstr>Söhne</vt:lpstr>
      <vt:lpstr>Wingdings</vt:lpstr>
      <vt:lpstr>Custom</vt:lpstr>
      <vt:lpstr>A Database Management Case Study</vt:lpstr>
      <vt:lpstr>Project Description:</vt:lpstr>
      <vt:lpstr>AGENDA</vt:lpstr>
      <vt:lpstr>Challenges Addressed</vt:lpstr>
      <vt:lpstr>Methodology</vt:lpstr>
      <vt:lpstr>Problems &amp;  solutions on sales and delivery</vt:lpstr>
      <vt:lpstr>Problems &amp;  solutions</vt:lpstr>
      <vt:lpstr>Problems &amp;  solutions</vt:lpstr>
      <vt:lpstr>Problems &amp;  solutions</vt:lpstr>
      <vt:lpstr>Problems &amp;  solutions</vt:lpstr>
      <vt:lpstr>Problems &amp;  solutions </vt:lpstr>
      <vt:lpstr>Problems &amp;  solutions on restaurant</vt:lpstr>
      <vt:lpstr>Problems &amp;  solutions on restaurant</vt:lpstr>
      <vt:lpstr>Problems &amp;  solutions on restaurant</vt:lpstr>
      <vt:lpstr>Problems &amp;  solutions </vt:lpstr>
      <vt:lpstr>Problems &amp;  solutions</vt:lpstr>
      <vt:lpstr>Problem on Trigger</vt:lpstr>
      <vt:lpstr>Solution</vt:lpstr>
      <vt:lpstr>Solution</vt:lpstr>
      <vt:lpstr>Project Findings and Recommendations</vt:lpstr>
      <vt:lpstr>FUTURE CONSIDERATION AND TAKEAWAY</vt:lpstr>
      <vt:lpstr>MEET OUR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Restaurant's Sales and delivery </dc:title>
  <dc:subject/>
  <dc:creator>Susmita Manna</dc:creator>
  <cp:lastModifiedBy>Susmita Manna</cp:lastModifiedBy>
  <cp:revision>36</cp:revision>
  <dcterms:created xsi:type="dcterms:W3CDTF">2023-10-23T12:52:03Z</dcterms:created>
  <dcterms:modified xsi:type="dcterms:W3CDTF">2023-10-29T03:11:12Z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